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7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6858000" cy="9906000" type="A4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4" d="100"/>
          <a:sy n="154" d="100"/>
        </p:scale>
        <p:origin x="1488" y="-32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5" name="Google Shape;175;p1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86" name="Google Shape;386;p10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0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08" name="Google Shape;408;p11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1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27" name="Google Shape;427;p12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2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2" name="Google Shape;182;p2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3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9" name="Google Shape;219;p4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4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4" name="Google Shape;254;p5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5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0" name="Google Shape;280;p6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6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3" name="Google Shape;323;p7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7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36" name="Google Shape;336;p8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8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59" name="Google Shape;359;p9:notes"/>
          <p:cNvSpPr txBox="1"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9:notes"/>
          <p:cNvSpPr txBox="1">
            <a:spLocks noGrp="1"/>
          </p:cNvSpPr>
          <p:nvPr>
            <p:ph type="sldNum" idx="12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lvl="0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60337" y="2493963"/>
            <a:ext cx="6537325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517474" y="3851277"/>
            <a:ext cx="8452203" cy="154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625776" y="2365377"/>
            <a:ext cx="8452203" cy="45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zato">
  <p:cSld name="Layout personalizzato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ayout personalizzato">
  <p:cSld name="1_Layout personalizzato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Layout personalizzato">
  <p:cSld name="2_Layout personalizzato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lvl="0" algn="ctr">
              <a:spcBef>
                <a:spcPts val="46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541735" y="6365524"/>
            <a:ext cx="5829300" cy="1967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26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4pPr>
            <a:lvl5pPr marL="2286000" lvl="4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 sz="1300"/>
            </a:lvl5pPr>
            <a:lvl6pPr marL="2743200" lvl="5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6pPr>
            <a:lvl7pPr marL="3200400" lvl="6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7pPr>
            <a:lvl8pPr marL="3657600" lvl="7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8pPr>
            <a:lvl9pPr marL="4114800" lvl="8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2"/>
          </p:nvPr>
        </p:nvSpPr>
        <p:spPr>
          <a:xfrm>
            <a:off x="3486150" y="2311401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4pPr>
            <a:lvl5pPr marL="2286000" lvl="4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 sz="1300"/>
            </a:lvl5pPr>
            <a:lvl6pPr marL="2743200" lvl="5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6pPr>
            <a:lvl7pPr marL="3200400" lvl="6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7pPr>
            <a:lvl8pPr marL="3657600" lvl="7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8pPr>
            <a:lvl9pPr marL="4114800" lvl="8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342900" y="3141487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3"/>
          </p:nvPr>
        </p:nvSpPr>
        <p:spPr>
          <a:xfrm>
            <a:off x="3483770" y="2217386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4"/>
          </p:nvPr>
        </p:nvSpPr>
        <p:spPr>
          <a:xfrm>
            <a:off x="3483770" y="3141487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4"/>
          <p:cNvSpPr txBox="1">
            <a:spLocks noGrp="1"/>
          </p:cNvSpPr>
          <p:nvPr>
            <p:ph type="body" idx="1"/>
          </p:nvPr>
        </p:nvSpPr>
        <p:spPr>
          <a:xfrm>
            <a:off x="2681287" y="394407"/>
            <a:ext cx="3833813" cy="845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1pPr>
            <a:lvl2pPr marL="914400" lvl="1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body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marL="2286000" lvl="4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marL="2743200" lvl="5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marL="3200400" lvl="6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marL="3657600" lvl="7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marL="4114800" lvl="8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5"/>
          <p:cNvSpPr>
            <a:spLocks noGrp="1"/>
          </p:cNvSpPr>
          <p:nvPr>
            <p:ph type="pic" idx="2"/>
          </p:nvPr>
        </p:nvSpPr>
        <p:spPr>
          <a:xfrm>
            <a:off x="1344216" y="885120"/>
            <a:ext cx="41148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R="0" lvl="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marL="2286000" lvl="4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marL="2743200" lvl="5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marL="3200400" lvl="6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marL="3657600" lvl="7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marL="4114800" lvl="8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1"/>
          </p:nvPr>
        </p:nvSpPr>
        <p:spPr>
          <a:xfrm rot="5400000">
            <a:off x="160337" y="2493963"/>
            <a:ext cx="6537325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title"/>
          </p:nvPr>
        </p:nvSpPr>
        <p:spPr>
          <a:xfrm rot="5400000">
            <a:off x="1517474" y="3851277"/>
            <a:ext cx="8452203" cy="154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body" idx="1"/>
          </p:nvPr>
        </p:nvSpPr>
        <p:spPr>
          <a:xfrm rot="5400000">
            <a:off x="-1625776" y="2365377"/>
            <a:ext cx="8452203" cy="45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7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4pPr>
            <a:lvl5pPr marL="2286000" lvl="4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 sz="1300"/>
            </a:lvl5pPr>
            <a:lvl6pPr marL="2743200" lvl="5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6pPr>
            <a:lvl7pPr marL="3200400" lvl="6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7pPr>
            <a:lvl8pPr marL="3657600" lvl="7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8pPr>
            <a:lvl9pPr marL="4114800" lvl="8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3486150" y="2311401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4pPr>
            <a:lvl5pPr marL="2286000" lvl="4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»"/>
              <a:defRPr sz="1300"/>
            </a:lvl5pPr>
            <a:lvl6pPr marL="2743200" lvl="5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6pPr>
            <a:lvl7pPr marL="3200400" lvl="6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7pPr>
            <a:lvl8pPr marL="3657600" lvl="7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8pPr>
            <a:lvl9pPr marL="4114800" lvl="8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541735" y="6365524"/>
            <a:ext cx="5829300" cy="1967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26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342900" y="3141487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83770" y="2217386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83770" y="3141487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115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681287" y="394407"/>
            <a:ext cx="3833813" cy="845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374650" algn="l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1pPr>
            <a:lvl2pPr marL="914400" lvl="1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marL="2286000" lvl="4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marL="2743200" lvl="5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marL="3200400" lvl="6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marL="3657600" lvl="7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marL="4114800" lvl="8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344216" y="885120"/>
            <a:ext cx="41148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R="0" lvl="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3pPr>
            <a:lvl4pPr marL="1828800" lvl="3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marL="2286000" lvl="4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marL="2743200" lvl="5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6pPr>
            <a:lvl7pPr marL="3200400" lvl="6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marL="3657600" lvl="7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marL="4114800" lvl="8" indent="-22860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>
            <a:lvl1pPr marL="457200" marR="0" lvl="0" indent="-3746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urcht@econ.unito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urcht.it/andrea.ht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joern.brembs.net/e107_files/downloads/hamilto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hyperlink" Target="http://www.andreafurcht.it/b-scb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40" i="1"/>
              <a:t>L’evoluzionismo: Cenerentola della demografia (e delle scienze sociali)? </a:t>
            </a:r>
            <a:br>
              <a:rPr lang="it-IT" sz="2340" i="1"/>
            </a:br>
            <a:br>
              <a:rPr lang="it-IT" sz="2340" i="1"/>
            </a:br>
            <a:br>
              <a:rPr lang="it-IT" sz="2340" i="1"/>
            </a:br>
            <a:r>
              <a:rPr lang="it-IT" sz="1620"/>
              <a:t>Giornate di studio sulla popolazione, VIII edizione</a:t>
            </a:r>
            <a:br>
              <a:rPr lang="it-IT" sz="1620"/>
            </a:br>
            <a:r>
              <a:rPr lang="it-IT" sz="1620"/>
              <a:t>Milano, 2-4 febbraio 2009</a:t>
            </a:r>
            <a:br>
              <a:rPr lang="it-IT" sz="1620"/>
            </a:br>
            <a:endParaRPr sz="1620"/>
          </a:p>
        </p:txBody>
      </p:sp>
      <p:sp>
        <p:nvSpPr>
          <p:cNvPr id="179" name="Google Shape;179;p28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/>
          </a:p>
          <a:p>
            <a:pPr marL="0" lvl="0" indent="0" algn="ctr" rtl="0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</a:pPr>
            <a:r>
              <a:rPr lang="it-IT" sz="1200"/>
              <a:t>Andrea Furcht</a:t>
            </a:r>
            <a:endParaRPr/>
          </a:p>
          <a:p>
            <a:pPr marL="0" lvl="0" indent="0" algn="ctr" rtl="0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</a:pPr>
            <a:r>
              <a:rPr lang="it-IT" sz="1200"/>
              <a:t>Università di Torino</a:t>
            </a:r>
            <a:endParaRPr/>
          </a:p>
          <a:p>
            <a:pPr marL="0" lvl="0" indent="0" algn="ctr" rtl="0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</a:pPr>
            <a:r>
              <a:rPr lang="it-IT" sz="1200" u="sng">
                <a:solidFill>
                  <a:schemeClr val="hlink"/>
                </a:solidFill>
                <a:hlinkClick r:id="rId3"/>
              </a:rPr>
              <a:t>andrea@andreafurcht.it</a:t>
            </a:r>
            <a:endParaRPr sz="1200"/>
          </a:p>
          <a:p>
            <a:pPr marL="0" lvl="0" indent="0" algn="ctr" rtl="0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</a:pPr>
            <a:r>
              <a:rPr lang="it-IT" sz="1200" u="sng">
                <a:solidFill>
                  <a:schemeClr val="hlink"/>
                </a:solidFill>
                <a:hlinkClick r:id="rId4"/>
              </a:rPr>
              <a:t>www.andreafurcht.it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7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Perché la sociobiologia è avversata</a:t>
            </a:r>
            <a:endParaRPr/>
          </a:p>
        </p:txBody>
      </p:sp>
      <p:grpSp>
        <p:nvGrpSpPr>
          <p:cNvPr id="390" name="Google Shape;390;p37"/>
          <p:cNvGrpSpPr/>
          <p:nvPr/>
        </p:nvGrpSpPr>
        <p:grpSpPr>
          <a:xfrm>
            <a:off x="342900" y="2311401"/>
            <a:ext cx="6172199" cy="6533032"/>
            <a:chOff x="0" y="0"/>
            <a:chExt cx="6172199" cy="6533032"/>
          </a:xfrm>
        </p:grpSpPr>
        <p:sp>
          <p:nvSpPr>
            <p:cNvPr id="391" name="Google Shape;391;p37"/>
            <p:cNvSpPr/>
            <p:nvPr/>
          </p:nvSpPr>
          <p:spPr>
            <a:xfrm>
              <a:off x="0" y="0"/>
              <a:ext cx="6172199" cy="120982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7"/>
            <p:cNvSpPr txBox="1"/>
            <p:nvPr/>
          </p:nvSpPr>
          <p:spPr>
            <a:xfrm>
              <a:off x="1355422" y="0"/>
              <a:ext cx="4816777" cy="12098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it-IT" sz="1600" b="0" i="1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Homo sapiens</a:t>
              </a:r>
              <a:r>
                <a:rPr lang="it-IT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non paragonabile ad altri animali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cultura è quasi inesistente nelle altre specie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 innegabile componente biologica in comportamento umano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la questione è di misura: quanto di educazione e quanto di innato?</a:t>
              </a:r>
              <a:endParaRPr/>
            </a:p>
          </p:txBody>
        </p:sp>
        <p:sp>
          <p:nvSpPr>
            <p:cNvPr id="393" name="Google Shape;393;p37"/>
            <p:cNvSpPr/>
            <p:nvPr/>
          </p:nvSpPr>
          <p:spPr>
            <a:xfrm>
              <a:off x="120982" y="120982"/>
              <a:ext cx="1234440" cy="967856"/>
            </a:xfrm>
            <a:prstGeom prst="roundRect">
              <a:avLst>
                <a:gd name="adj" fmla="val 10000"/>
              </a:avLst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7"/>
            <p:cNvSpPr/>
            <p:nvPr/>
          </p:nvSpPr>
          <p:spPr>
            <a:xfrm>
              <a:off x="0" y="1330803"/>
              <a:ext cx="6172199" cy="120982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7"/>
            <p:cNvSpPr txBox="1"/>
            <p:nvPr/>
          </p:nvSpPr>
          <p:spPr>
            <a:xfrm>
              <a:off x="1355422" y="1330803"/>
              <a:ext cx="4816777" cy="12098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eccessivo determinismo da riduzionismo scientifico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 realtà genetica molto complessa: grande quantità  geni; passaggio genotipo → fenotipo (interazione con l’ambiente; effetti multigenici , pleiotropici, epistatici; dominanza, codominanza, recessività); ruolo del caso; molteplicità strategie stabili</a:t>
              </a:r>
              <a:endParaRPr/>
            </a:p>
          </p:txBody>
        </p:sp>
        <p:sp>
          <p:nvSpPr>
            <p:cNvPr id="396" name="Google Shape;396;p37"/>
            <p:cNvSpPr/>
            <p:nvPr/>
          </p:nvSpPr>
          <p:spPr>
            <a:xfrm>
              <a:off x="120982" y="1451785"/>
              <a:ext cx="1234440" cy="967856"/>
            </a:xfrm>
            <a:prstGeom prst="roundRect">
              <a:avLst>
                <a:gd name="adj" fmla="val 10000"/>
              </a:avLst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7"/>
            <p:cNvSpPr/>
            <p:nvPr/>
          </p:nvSpPr>
          <p:spPr>
            <a:xfrm>
              <a:off x="0" y="2661606"/>
              <a:ext cx="6172199" cy="120982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7"/>
            <p:cNvSpPr txBox="1"/>
            <p:nvPr/>
          </p:nvSpPr>
          <p:spPr>
            <a:xfrm>
              <a:off x="1355422" y="2661606"/>
              <a:ext cx="4816777" cy="12098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Arial"/>
                <a:buNone/>
              </a:pPr>
              <a:r>
                <a:rPr lang="it-IT" sz="13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ombre darwinismo sociale, nazismo: esaltazione capitalismo e razzismo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 filiazione tra razzismo biologista, scientificamente insensato, e sociobiologia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giudizio su capitalismo non può dipendere da scienza naturale</a:t>
              </a:r>
              <a:endParaRPr/>
            </a:p>
          </p:txBody>
        </p:sp>
        <p:sp>
          <p:nvSpPr>
            <p:cNvPr id="399" name="Google Shape;399;p37"/>
            <p:cNvSpPr/>
            <p:nvPr/>
          </p:nvSpPr>
          <p:spPr>
            <a:xfrm>
              <a:off x="120982" y="2782588"/>
              <a:ext cx="1234440" cy="967856"/>
            </a:xfrm>
            <a:prstGeom prst="roundRect">
              <a:avLst>
                <a:gd name="adj" fmla="val 10000"/>
              </a:avLst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7"/>
            <p:cNvSpPr/>
            <p:nvPr/>
          </p:nvSpPr>
          <p:spPr>
            <a:xfrm>
              <a:off x="0" y="3992409"/>
              <a:ext cx="6172199" cy="120982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7"/>
            <p:cNvSpPr txBox="1"/>
            <p:nvPr/>
          </p:nvSpPr>
          <p:spPr>
            <a:xfrm>
              <a:off x="1355422" y="3992409"/>
              <a:ext cx="4816777" cy="12098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Arial"/>
                <a:buNone/>
              </a:pPr>
              <a:r>
                <a:rPr lang="it-IT" sz="13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materialismo radicale e cinico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violare la sfera dell’origine di comportamenti, etica e religione nega  Dio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meno spazio per educazione a “valori”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Sapere aude! Se astronomia non ha scalfito maestosità cielo stellato, evoluzionismo non lederà autorevolezza legge morale</a:t>
              </a:r>
              <a:endParaRPr/>
            </a:p>
          </p:txBody>
        </p:sp>
        <p:sp>
          <p:nvSpPr>
            <p:cNvPr id="402" name="Google Shape;402;p37"/>
            <p:cNvSpPr/>
            <p:nvPr/>
          </p:nvSpPr>
          <p:spPr>
            <a:xfrm>
              <a:off x="120982" y="4113391"/>
              <a:ext cx="1234440" cy="967856"/>
            </a:xfrm>
            <a:prstGeom prst="roundRect">
              <a:avLst>
                <a:gd name="adj" fmla="val 10000"/>
              </a:avLst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7"/>
            <p:cNvSpPr/>
            <p:nvPr/>
          </p:nvSpPr>
          <p:spPr>
            <a:xfrm>
              <a:off x="0" y="5323212"/>
              <a:ext cx="6172199" cy="120982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7"/>
            <p:cNvSpPr txBox="1"/>
            <p:nvPr/>
          </p:nvSpPr>
          <p:spPr>
            <a:xfrm>
              <a:off x="1355422" y="5323212"/>
              <a:ext cx="4816777" cy="12098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Arial"/>
                <a:buNone/>
              </a:pPr>
              <a:r>
                <a:rPr lang="it-IT" sz="13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immagine reazionaria dei rapporti tra i sessi e intra-familiari</a:t>
              </a:r>
              <a:endPara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3500" algn="l" rtl="0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 singole ipotesi possono essere errate; le differenze sono solo in media: difficile il giudizio nei casi individuali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l’immagine dei ♂ non è poi così positiva</a:t>
              </a:r>
              <a:endParaRPr/>
            </a:p>
            <a:p>
              <a:pPr marL="57150" marR="0" lvl="1" indent="-63500" algn="l" rtl="0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l’etica è un dominio diverso: non vanno commessi né l’errore naturalistico (ciò che esiste è giusto) né quello moralistico (ciò che è giusto esiste)</a:t>
              </a:r>
              <a:endParaRPr/>
            </a:p>
          </p:txBody>
        </p:sp>
        <p:sp>
          <p:nvSpPr>
            <p:cNvPr id="405" name="Google Shape;405;p37"/>
            <p:cNvSpPr/>
            <p:nvPr/>
          </p:nvSpPr>
          <p:spPr>
            <a:xfrm>
              <a:off x="120982" y="5444194"/>
              <a:ext cx="1234440" cy="967856"/>
            </a:xfrm>
            <a:prstGeom prst="roundRect">
              <a:avLst>
                <a:gd name="adj" fmla="val 10000"/>
              </a:avLst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8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Un po’ di fantascienza</a:t>
            </a:r>
            <a:endParaRPr dirty="0"/>
          </a:p>
        </p:txBody>
      </p:sp>
      <p:grpSp>
        <p:nvGrpSpPr>
          <p:cNvPr id="412" name="Google Shape;412;p38"/>
          <p:cNvGrpSpPr/>
          <p:nvPr/>
        </p:nvGrpSpPr>
        <p:grpSpPr>
          <a:xfrm>
            <a:off x="342900" y="2311401"/>
            <a:ext cx="6172199" cy="6533670"/>
            <a:chOff x="0" y="0"/>
            <a:chExt cx="6172199" cy="6533670"/>
          </a:xfrm>
        </p:grpSpPr>
        <p:sp>
          <p:nvSpPr>
            <p:cNvPr id="413" name="Google Shape;413;p38"/>
            <p:cNvSpPr/>
            <p:nvPr/>
          </p:nvSpPr>
          <p:spPr>
            <a:xfrm>
              <a:off x="0" y="0"/>
              <a:ext cx="6172199" cy="151945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8"/>
            <p:cNvSpPr txBox="1"/>
            <p:nvPr/>
          </p:nvSpPr>
          <p:spPr>
            <a:xfrm>
              <a:off x="1386385" y="0"/>
              <a:ext cx="4785814" cy="151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effetti tecniche riproduttive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anche la maternità è meno certa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controllabile il </a:t>
              </a:r>
              <a:r>
                <a:rPr lang="it-IT" sz="900" b="0" i="1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(proporzione di ♀ alla nascita)</a:t>
              </a: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meno influente </a:t>
              </a:r>
              <a:r>
                <a:rPr lang="it-IT" sz="900" b="0" i="1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β </a:t>
              </a:r>
              <a:r>
                <a:rPr lang="it-IT" sz="9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(età alla menopausa)</a:t>
              </a: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 tecniche anticoncezionali rendono meno adattative spinta sessuale e gelosia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test paternità: ulteriore difesa contro inconsapevole allevamento figli altrui</a:t>
              </a: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151945" y="151945"/>
              <a:ext cx="1234440" cy="1215566"/>
            </a:xfrm>
            <a:prstGeom prst="roundRect">
              <a:avLst>
                <a:gd name="adj" fmla="val 10000"/>
              </a:avLst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0" y="1671404"/>
              <a:ext cx="6172199" cy="151945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8"/>
            <p:cNvSpPr txBox="1"/>
            <p:nvPr/>
          </p:nvSpPr>
          <p:spPr>
            <a:xfrm>
              <a:off x="1386385" y="1671404"/>
              <a:ext cx="4785814" cy="151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migrazioni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rimescolamento pool genico (solitamente positivo, tranne che per caratteri adattativi a condizioni locali)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Insieme a turismo e movimento merci: diffusione malattie</a:t>
              </a: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151945" y="1823350"/>
              <a:ext cx="1234440" cy="1215566"/>
            </a:xfrm>
            <a:prstGeom prst="roundRect">
              <a:avLst>
                <a:gd name="adj" fmla="val 10000"/>
              </a:avLst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0" y="3342808"/>
              <a:ext cx="6172199" cy="151945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8"/>
            <p:cNvSpPr txBox="1"/>
            <p:nvPr/>
          </p:nvSpPr>
          <p:spPr>
            <a:xfrm>
              <a:off x="1386385" y="3342808"/>
              <a:ext cx="4785814" cy="151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fantaevoluzionismo 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d’ora in poi premiati: istinto genitoriale; avversione ad alcool, fumo, droghe, guida veloce, cibo insano (specialmente per le cause di mortalità giovanile)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se si faranno figli più tardi, crescerà la longevità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non vivere più in piccoli clan di consanguinei non premia altruismo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ricchezza più diffusa e lavoro ♀ potrebbero attenuare incentivo a poliginia e quindi a dimorfismo fisico e attitudinale tra i sessi (per es. tendenza a violenza e accumulo ricchezze nei ♂), con maggior cooperazione perlomeno entro la coppia (maggior investimento parentale paterno)</a:t>
              </a: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151945" y="3494754"/>
              <a:ext cx="1234440" cy="1215566"/>
            </a:xfrm>
            <a:prstGeom prst="roundRect">
              <a:avLst>
                <a:gd name="adj" fmla="val 10000"/>
              </a:avLst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0" y="5014212"/>
              <a:ext cx="6172199" cy="151945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8"/>
            <p:cNvSpPr txBox="1"/>
            <p:nvPr/>
          </p:nvSpPr>
          <p:spPr>
            <a:xfrm>
              <a:off x="1386385" y="5014212"/>
              <a:ext cx="4785814" cy="151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fine dell’evoluzione?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successo personale </a:t>
              </a:r>
              <a:r>
                <a:rPr lang="it-IT" sz="9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≠ successo riproduttivo</a:t>
              </a: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minor selezione dal lato della mortalità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l’ingegneria genetica potrà consentire di scegliere (o addirittura costruire) a tavolino i geni preferiti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35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Char char="•"/>
              </a:pPr>
              <a:r>
                <a:rPr lang="it-IT" sz="9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ambiente instabile blocca od accelera evoluzione?</a:t>
              </a: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151945" y="5166158"/>
              <a:ext cx="1234440" cy="1215566"/>
            </a:xfrm>
            <a:prstGeom prst="roundRect">
              <a:avLst>
                <a:gd name="adj" fmla="val 10000"/>
              </a:avLst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9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Bibliografia</a:t>
            </a:r>
            <a:endParaRPr/>
          </a:p>
        </p:txBody>
      </p:sp>
      <p:sp>
        <p:nvSpPr>
          <p:cNvPr id="431" name="Google Shape;431;p39"/>
          <p:cNvSpPr txBox="1"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t" anchorCtr="0">
            <a:noAutofit/>
          </a:bodyPr>
          <a:lstStyle/>
          <a:p>
            <a:pPr marL="251413" lvl="0" indent="-25141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Edoardo Boncinelli. </a:t>
            </a:r>
            <a:r>
              <a:rPr lang="it-IT" sz="960" i="1"/>
              <a:t>Impossibile non dirci creduloni</a:t>
            </a:r>
            <a:r>
              <a:rPr lang="it-IT" sz="960"/>
              <a:t>. </a:t>
            </a:r>
            <a:r>
              <a:rPr lang="it-IT" sz="960" cap="small"/>
              <a:t>Corriere della Sera</a:t>
            </a:r>
            <a:r>
              <a:rPr lang="it-IT" sz="960"/>
              <a:t>, 12 novembre 2008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Edoardo Boncinelli. </a:t>
            </a:r>
            <a:r>
              <a:rPr lang="it-IT" sz="960" i="1"/>
              <a:t>Così Darwin spiega Dio</a:t>
            </a:r>
            <a:r>
              <a:rPr lang="it-IT" sz="960"/>
              <a:t>. </a:t>
            </a:r>
            <a:r>
              <a:rPr lang="it-IT" sz="960" cap="small"/>
              <a:t>Corriere della Sera</a:t>
            </a:r>
            <a:r>
              <a:rPr lang="it-IT" sz="960"/>
              <a:t>, 2 gennaio 2009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Björn Brembs. </a:t>
            </a:r>
            <a:r>
              <a:rPr lang="it-IT" sz="960" i="1"/>
              <a:t>Hamilton’s Theory</a:t>
            </a:r>
            <a:r>
              <a:rPr lang="it-IT" sz="960"/>
              <a:t>. Academic Press, 2001 </a:t>
            </a:r>
            <a:r>
              <a:rPr lang="it-IT" sz="960" u="sng">
                <a:solidFill>
                  <a:schemeClr val="hlink"/>
                </a:solidFill>
                <a:hlinkClick r:id="rId3"/>
              </a:rPr>
              <a:t>http://bjoern.brembs.net/e107_files/downloads/hamilton.pdf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Graziella Caselli, Jacques Vallin e Guillaume Wunsch (a cura di). </a:t>
            </a:r>
            <a:r>
              <a:rPr lang="it-IT" sz="960" i="1"/>
              <a:t>Démographie: analyse et synthèse</a:t>
            </a:r>
            <a:r>
              <a:rPr lang="it-IT" sz="960"/>
              <a:t> (vol.I). Dipartimento di Scienze Demografiche Università di Roma "La Sapienza", INED, Départment des sciences de la population et du développement de Louvain, Materiali di Studi e Ricerche, 1997</a:t>
            </a:r>
            <a:endParaRPr/>
          </a:p>
          <a:p>
            <a:pPr marL="544731" lvl="1" indent="-209511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–"/>
            </a:pPr>
            <a:r>
              <a:rPr lang="it-IT" sz="960"/>
              <a:t>Michel Bozon. </a:t>
            </a:r>
            <a:r>
              <a:rPr lang="it-IT" sz="960" i="1"/>
              <a:t>Démographie et sexualité</a:t>
            </a:r>
            <a:endParaRPr sz="960"/>
          </a:p>
          <a:p>
            <a:pPr marL="544731" lvl="1" indent="-209511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–"/>
            </a:pPr>
            <a:r>
              <a:rPr lang="it-IT" sz="960"/>
              <a:t>Lamberto Soliani ed Enzo Lucchetti. </a:t>
            </a:r>
            <a:r>
              <a:rPr lang="it-IT" sz="960" i="1"/>
              <a:t>I fattori genetici della mortalità</a:t>
            </a:r>
            <a:endParaRPr sz="960"/>
          </a:p>
          <a:p>
            <a:pPr marL="544731" lvl="1" indent="-209511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–"/>
            </a:pPr>
            <a:r>
              <a:rPr lang="it-IT" sz="960"/>
              <a:t>Lamberto Soliani ed Enzo Lucchetti. </a:t>
            </a:r>
            <a:r>
              <a:rPr lang="it-IT" sz="960" i="1"/>
              <a:t>Genetica e demografia</a:t>
            </a:r>
            <a:endParaRPr sz="960"/>
          </a:p>
          <a:p>
            <a:pPr marL="544731" lvl="1" indent="-209511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–"/>
            </a:pPr>
            <a:r>
              <a:rPr lang="it-IT" sz="960"/>
              <a:t>Robert Clicquet. </a:t>
            </a:r>
            <a:r>
              <a:rPr lang="it-IT" sz="960" i="1"/>
              <a:t>Population change and genetic diversity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Richard Dawkins. </a:t>
            </a:r>
            <a:r>
              <a:rPr lang="it-IT" sz="960" i="1"/>
              <a:t>Il gene egoista</a:t>
            </a:r>
            <a:r>
              <a:rPr lang="it-IT" sz="960"/>
              <a:t>. Zanichelli, Bologna, 1979 (</a:t>
            </a:r>
            <a:r>
              <a:rPr lang="it-IT" sz="960" i="1"/>
              <a:t>The Selfish Gene</a:t>
            </a:r>
            <a:r>
              <a:rPr lang="it-IT" sz="960"/>
              <a:t>, 1976)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Richard Dawkins. </a:t>
            </a:r>
            <a:r>
              <a:rPr lang="it-IT" sz="960" i="1"/>
              <a:t>Il fiume della vita</a:t>
            </a:r>
            <a:r>
              <a:rPr lang="it-IT" sz="960"/>
              <a:t>. Sansoni, Firenze, 1995 e RCS libri, Milano, 2008 (</a:t>
            </a:r>
            <a:r>
              <a:rPr lang="it-IT" sz="960" i="1"/>
              <a:t>River Out of Eden. A Darwinian View of Life</a:t>
            </a:r>
            <a:r>
              <a:rPr lang="it-IT" sz="960"/>
              <a:t>, 1995)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Richard Dawkins. </a:t>
            </a:r>
            <a:r>
              <a:rPr lang="it-IT" sz="960" i="1"/>
              <a:t>L’illusione di Dio</a:t>
            </a:r>
            <a:r>
              <a:rPr lang="it-IT" sz="960"/>
              <a:t>. Mondadori, Milano, 2007 (</a:t>
            </a:r>
            <a:r>
              <a:rPr lang="it-IT" sz="960" i="1"/>
              <a:t>The Delusion of God</a:t>
            </a:r>
            <a:r>
              <a:rPr lang="it-IT" sz="960"/>
              <a:t>, 2006)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Theodosius Dobzhansky. </a:t>
            </a:r>
            <a:r>
              <a:rPr lang="it-IT" sz="960" i="1"/>
              <a:t>Diversità genetica ed uguaglianza umana</a:t>
            </a:r>
            <a:r>
              <a:rPr lang="it-IT" sz="960"/>
              <a:t>. Einaudi, Torino, 1981 (</a:t>
            </a:r>
            <a:r>
              <a:rPr lang="it-IT" sz="960" i="1"/>
              <a:t>Genetic Diversity and Human Equality</a:t>
            </a:r>
            <a:r>
              <a:rPr lang="it-IT" sz="960"/>
              <a:t>, 1973)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Marcella Delle Donne (a cura di). Relazioni etniche stereotipi e </a:t>
            </a:r>
            <a:r>
              <a:rPr lang="it-IT" sz="960" i="1"/>
              <a:t>pregiudizi</a:t>
            </a:r>
            <a:r>
              <a:rPr lang="it-IT" sz="960"/>
              <a:t>. EDUP, Roma, 1998</a:t>
            </a:r>
            <a:endParaRPr/>
          </a:p>
          <a:p>
            <a:pPr marL="544731" lvl="1" indent="-209512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</a:pPr>
            <a:r>
              <a:rPr lang="it-IT" sz="1000"/>
              <a:t>Andrea Furcht </a:t>
            </a:r>
            <a:r>
              <a:rPr lang="it-IT" sz="1000" i="1"/>
              <a:t>Razzismo e statistica: osservazioni sul pregiudizio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Clr>
                <a:schemeClr val="dk1"/>
              </a:buClr>
              <a:buSzPts val="1040"/>
              <a:buChar char="•"/>
            </a:pPr>
            <a:r>
              <a:rPr lang="it-IT" sz="1040"/>
              <a:t>Andrea Furcht. </a:t>
            </a:r>
            <a:r>
              <a:rPr lang="it-IT" sz="1040" i="1"/>
              <a:t>Alcuni contributi della demografia all'analisi biologica ed alla riflessione etica</a:t>
            </a:r>
            <a:r>
              <a:rPr lang="it-IT" sz="1040"/>
              <a:t>. </a:t>
            </a:r>
            <a:r>
              <a:rPr lang="it-IT" sz="1040" cap="small"/>
              <a:t>Rivista italiana di economia demografia e statistica</a:t>
            </a:r>
            <a:r>
              <a:rPr lang="it-IT" sz="1040"/>
              <a:t>, vol. LIII, nº3, luglio-settembre 1999. </a:t>
            </a:r>
            <a:r>
              <a:rPr lang="it-IT" sz="1040" u="sng">
                <a:solidFill>
                  <a:schemeClr val="hlink"/>
                </a:solidFill>
                <a:hlinkClick r:id="rId4"/>
              </a:rPr>
              <a:t>www.andreafurcht.it/b-scb.htm</a:t>
            </a:r>
            <a:endParaRPr sz="104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Satoshi Kanazawa. </a:t>
            </a:r>
            <a:r>
              <a:rPr lang="it-IT" sz="960" i="1"/>
              <a:t>Scientific discoveries as cultural displays: a further test of Miller’s courtship model</a:t>
            </a:r>
            <a:r>
              <a:rPr lang="it-IT" sz="960"/>
              <a:t>. </a:t>
            </a:r>
            <a:r>
              <a:rPr lang="it-IT" sz="960" cap="small"/>
              <a:t>Evolution and Human Behavior</a:t>
            </a:r>
            <a:r>
              <a:rPr lang="it-IT" sz="960"/>
              <a:t>, 21 (2000), pp.317-21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Satoshi Kanazawa. </a:t>
            </a:r>
            <a:r>
              <a:rPr lang="it-IT" sz="960" i="1"/>
              <a:t>Big and tall parents have more sons: Further evidence for the generalized Trivers-Willard hypothesis</a:t>
            </a:r>
            <a:r>
              <a:rPr lang="it-IT" sz="960"/>
              <a:t>. </a:t>
            </a:r>
            <a:r>
              <a:rPr lang="it-IT" sz="960" cap="small"/>
              <a:t>Journal of Theoretical Biology</a:t>
            </a:r>
            <a:r>
              <a:rPr lang="it-IT" sz="960"/>
              <a:t>, 235 (2005), pp.583-90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Satoshi Kanazawa. </a:t>
            </a:r>
            <a:r>
              <a:rPr lang="it-IT" sz="960" i="1"/>
              <a:t>Violent men  have more sons: Further evidence for the generalized Trivers-Willard hypothesis</a:t>
            </a:r>
            <a:r>
              <a:rPr lang="it-IT" sz="960"/>
              <a:t>. </a:t>
            </a:r>
            <a:r>
              <a:rPr lang="it-IT" sz="960" cap="small"/>
              <a:t>Journal of Theoretical Biology</a:t>
            </a:r>
            <a:r>
              <a:rPr lang="it-IT" sz="960"/>
              <a:t>, 239 (2006), pp.450-9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Satoshi Kanazawa e Griet Vandermassen. </a:t>
            </a:r>
            <a:r>
              <a:rPr lang="it-IT" sz="960" i="1"/>
              <a:t>Engineers have more sons, nurses have more daughters: an evolutionary psychological extension oh Baron-Cohen’s extreme male brain theory of altruism</a:t>
            </a:r>
            <a:r>
              <a:rPr lang="it-IT" sz="960"/>
              <a:t>. </a:t>
            </a:r>
            <a:r>
              <a:rPr lang="it-IT" sz="960" cap="small"/>
              <a:t>Journal of Theoretical Biology</a:t>
            </a:r>
            <a:r>
              <a:rPr lang="it-IT" sz="960"/>
              <a:t>, 233 (2005), pp.589-99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Nathan Keyfitz (a cura di). </a:t>
            </a:r>
            <a:r>
              <a:rPr lang="it-IT" sz="960" i="1"/>
              <a:t>Population and Biology</a:t>
            </a:r>
            <a:r>
              <a:rPr lang="it-IT" sz="960"/>
              <a:t>. Ordina, IUSSP, Liegi 1984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Massimo Livi Bacci, Gian Carlo Blangiardo e Antonio Golini (a cura di). </a:t>
            </a:r>
            <a:r>
              <a:rPr lang="it-IT" sz="960" i="1"/>
              <a:t>Demografia</a:t>
            </a:r>
            <a:r>
              <a:rPr lang="it-IT" sz="960"/>
              <a:t>. Fond. Agnelli, Torino, 1994</a:t>
            </a:r>
            <a:endParaRPr/>
          </a:p>
          <a:p>
            <a:pPr marL="544731" lvl="1" indent="-209511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–"/>
            </a:pPr>
            <a:r>
              <a:rPr lang="it-IT" sz="960"/>
              <a:t>Italo Scardovi. </a:t>
            </a:r>
            <a:r>
              <a:rPr lang="it-IT" sz="960" i="1"/>
              <a:t>Demografia e biologia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Umberto Melotti. </a:t>
            </a:r>
            <a:r>
              <a:rPr lang="it-IT" sz="960" i="1"/>
              <a:t>Sociobiologia e scienze sociali: un confronto necessario</a:t>
            </a:r>
            <a:r>
              <a:rPr lang="it-IT" sz="960"/>
              <a:t>. </a:t>
            </a:r>
            <a:r>
              <a:rPr lang="it-IT" sz="960" cap="small"/>
              <a:t>Volontà</a:t>
            </a:r>
            <a:r>
              <a:rPr lang="it-IT" sz="960"/>
              <a:t>, a. XXXVI n°1, gen-mar 1982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Umberto Melotti. </a:t>
            </a:r>
            <a:r>
              <a:rPr lang="it-IT" sz="960" i="1"/>
              <a:t>A Sociobiological Interpretation of the Structures and Functions of the Human Family</a:t>
            </a:r>
            <a:r>
              <a:rPr lang="it-IT" sz="960"/>
              <a:t>. </a:t>
            </a:r>
            <a:r>
              <a:rPr lang="it-IT" sz="960" cap="small"/>
              <a:t>Journal of Human Evolution</a:t>
            </a:r>
            <a:r>
              <a:rPr lang="it-IT" sz="960"/>
              <a:t> 13, 1984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Alan S. Miller e Satoshi Kanazawa. </a:t>
            </a:r>
            <a:r>
              <a:rPr lang="it-IT" sz="960" i="1"/>
              <a:t>Perché agli uomini piacciono le curve &amp; le donne adorano i diamanti</a:t>
            </a:r>
            <a:r>
              <a:rPr lang="it-IT" sz="960"/>
              <a:t>. Piemme, Casale Monf., 2007 (</a:t>
            </a:r>
            <a:r>
              <a:rPr lang="it-IT" sz="960" i="1"/>
              <a:t>Why Beautiful People Have More Daughters</a:t>
            </a:r>
            <a:r>
              <a:rPr lang="it-IT" sz="960"/>
              <a:t>, 2007)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Jacques Monod. </a:t>
            </a:r>
            <a:r>
              <a:rPr lang="it-IT" sz="960" i="1"/>
              <a:t>Le hasard et la nécessité</a:t>
            </a:r>
            <a:r>
              <a:rPr lang="it-IT" sz="960"/>
              <a:t>. Seuil, Paris, 1970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Guido Ortona. </a:t>
            </a:r>
            <a:r>
              <a:rPr lang="it-IT" sz="960" i="1"/>
              <a:t>Economia e comportamento xenofobo</a:t>
            </a:r>
            <a:r>
              <a:rPr lang="it-IT" sz="960"/>
              <a:t>. Utet, Torino, 2001</a:t>
            </a:r>
            <a:endParaRPr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Jacques Ruffié e Jean-Charles Sournia. </a:t>
            </a:r>
            <a:r>
              <a:rPr lang="it-IT" sz="960" i="1"/>
              <a:t>Le epidemie nella storia</a:t>
            </a:r>
            <a:r>
              <a:rPr lang="it-IT" sz="960"/>
              <a:t>. Editori Riuniti, Roma, 1985 (</a:t>
            </a:r>
            <a:r>
              <a:rPr lang="it-IT" sz="960" i="1"/>
              <a:t>Les épidémies dans l'histoire de l'homme</a:t>
            </a:r>
            <a:r>
              <a:rPr lang="it-IT" sz="960"/>
              <a:t>, 1984)</a:t>
            </a:r>
            <a:endParaRPr sz="960"/>
          </a:p>
          <a:p>
            <a:pPr marL="251413" lvl="0" indent="-251413" algn="l" rtl="0">
              <a:lnSpc>
                <a:spcPct val="80000"/>
              </a:lnSpc>
              <a:spcBef>
                <a:spcPts val="192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</a:pPr>
            <a:r>
              <a:rPr lang="it-IT" sz="960"/>
              <a:t>Michael Ruse. </a:t>
            </a:r>
            <a:r>
              <a:rPr lang="it-IT" sz="960" i="1"/>
              <a:t>Sociobiologia: una scienza controversa</a:t>
            </a:r>
            <a:r>
              <a:rPr lang="it-IT" sz="960"/>
              <a:t>. Il Mulino, Bologna, 1981 (</a:t>
            </a:r>
            <a:r>
              <a:rPr lang="it-IT" sz="960" i="1"/>
              <a:t>Sociobiology: Sense or Nonsense?</a:t>
            </a:r>
            <a:r>
              <a:rPr lang="it-IT" sz="960"/>
              <a:t> 1979)</a:t>
            </a:r>
            <a:endParaRPr/>
          </a:p>
        </p:txBody>
      </p:sp>
      <p:pic>
        <p:nvPicPr>
          <p:cNvPr id="432" name="Google Shape;432;p39" descr="topobiblio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1500" y="809625"/>
            <a:ext cx="1014413" cy="877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BA1ED-2EED-4491-B959-0188E09F3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Glossario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7B93C6-46DF-4823-A7CA-A964362B96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Anisogamia</a:t>
            </a:r>
            <a:r>
              <a:rPr lang="it-IT" dirty="0"/>
              <a:t>: i gameti sono differenti per dimensione;</a:t>
            </a:r>
          </a:p>
          <a:p>
            <a:r>
              <a:rPr lang="it-IT" b="1" dirty="0"/>
              <a:t>epistasi</a:t>
            </a:r>
            <a:r>
              <a:rPr lang="it-IT" dirty="0"/>
              <a:t>: interazione tra coppie di geni (una può inibire l'espressione fenotipica di un'altra);</a:t>
            </a:r>
          </a:p>
          <a:p>
            <a:r>
              <a:rPr lang="it-IT" b="1" dirty="0" err="1"/>
              <a:t>multigenicità</a:t>
            </a:r>
            <a:r>
              <a:rPr lang="it-IT" dirty="0"/>
              <a:t>: un carattere fenotipico è influenzato da geni diversi;</a:t>
            </a:r>
          </a:p>
          <a:p>
            <a:r>
              <a:rPr lang="it-IT" b="1" dirty="0"/>
              <a:t>pleiotropia</a:t>
            </a:r>
            <a:r>
              <a:rPr lang="it-IT" dirty="0"/>
              <a:t>: un gene influenza più di un carattere fenotipico.</a:t>
            </a:r>
          </a:p>
        </p:txBody>
      </p:sp>
    </p:spTree>
    <p:extLst>
      <p:ext uri="{BB962C8B-B14F-4D97-AF65-F5344CB8AC3E}">
        <p14:creationId xmlns:p14="http://schemas.microsoft.com/office/powerpoint/2010/main" val="114206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L’approccio biologico</a:t>
            </a:r>
            <a:endParaRPr/>
          </a:p>
        </p:txBody>
      </p:sp>
      <p:grpSp>
        <p:nvGrpSpPr>
          <p:cNvPr id="186" name="Google Shape;186;p29"/>
          <p:cNvGrpSpPr/>
          <p:nvPr/>
        </p:nvGrpSpPr>
        <p:grpSpPr>
          <a:xfrm>
            <a:off x="342900" y="3144458"/>
            <a:ext cx="6172199" cy="4937760"/>
            <a:chOff x="0" y="799870"/>
            <a:chExt cx="6172199" cy="4937760"/>
          </a:xfrm>
        </p:grpSpPr>
        <p:sp>
          <p:nvSpPr>
            <p:cNvPr id="187" name="Google Shape;187;p29"/>
            <p:cNvSpPr/>
            <p:nvPr/>
          </p:nvSpPr>
          <p:spPr>
            <a:xfrm>
              <a:off x="0" y="2034310"/>
              <a:ext cx="3703320" cy="3703320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740664" y="2774974"/>
              <a:ext cx="2221992" cy="2221992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1481328" y="3515638"/>
              <a:ext cx="740664" cy="740664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4320539" y="799870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 txBox="1"/>
            <p:nvPr/>
          </p:nvSpPr>
          <p:spPr>
            <a:xfrm>
              <a:off x="4320539" y="799870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8225" tIns="13950" rIns="13950" bIns="13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Sociobiologia</a:t>
              </a:r>
              <a:r>
                <a:rPr lang="it-IT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applicazione dell'evoluzionismo ai comportamenti, specie sociali, degli animali (</a:t>
              </a:r>
              <a:r>
                <a:rPr lang="it-IT" sz="11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Homo sapiens </a:t>
              </a:r>
              <a:r>
                <a:rPr lang="it-IT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compreso)</a:t>
              </a:r>
              <a:endPara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92" name="Google Shape;192;p29"/>
            <p:cNvCxnSpPr/>
            <p:nvPr/>
          </p:nvCxnSpPr>
          <p:spPr>
            <a:xfrm>
              <a:off x="3857625" y="1339938"/>
              <a:ext cx="46291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93" name="Google Shape;193;p29"/>
            <p:cNvCxnSpPr/>
            <p:nvPr/>
          </p:nvCxnSpPr>
          <p:spPr>
            <a:xfrm rot="5400000">
              <a:off x="1581009" y="1611206"/>
              <a:ext cx="2545415" cy="2004113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94" name="Google Shape;194;p29"/>
            <p:cNvSpPr/>
            <p:nvPr/>
          </p:nvSpPr>
          <p:spPr>
            <a:xfrm>
              <a:off x="4320539" y="1880005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 txBox="1"/>
            <p:nvPr/>
          </p:nvSpPr>
          <p:spPr>
            <a:xfrm>
              <a:off x="4320539" y="1880005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8225" tIns="13950" rIns="13950" bIns="13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Teoria neodarwiniana in senso ristretto </a:t>
              </a:r>
              <a:r>
                <a:rPr lang="it-IT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(darwinismo + genetica mendeliana + teoria cromosomica eredità): spiega in termini adattativi le caratteristiche fisiche</a:t>
              </a:r>
              <a:endParaRPr/>
            </a:p>
          </p:txBody>
        </p:sp>
        <p:cxnSp>
          <p:nvCxnSpPr>
            <p:cNvPr id="196" name="Google Shape;196;p29"/>
            <p:cNvCxnSpPr/>
            <p:nvPr/>
          </p:nvCxnSpPr>
          <p:spPr>
            <a:xfrm>
              <a:off x="3857625" y="2420073"/>
              <a:ext cx="46291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97" name="Google Shape;197;p29"/>
            <p:cNvCxnSpPr/>
            <p:nvPr/>
          </p:nvCxnSpPr>
          <p:spPr>
            <a:xfrm rot="5400000">
              <a:off x="2127372" y="2674491"/>
              <a:ext cx="1983498" cy="1473304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98" name="Google Shape;198;p29"/>
            <p:cNvSpPr/>
            <p:nvPr/>
          </p:nvSpPr>
          <p:spPr>
            <a:xfrm>
              <a:off x="4320539" y="2960140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 txBox="1"/>
            <p:nvPr/>
          </p:nvSpPr>
          <p:spPr>
            <a:xfrm>
              <a:off x="4320539" y="2960140"/>
              <a:ext cx="1851660" cy="1080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8225" tIns="13950" rIns="13950" bIns="13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Biologia</a:t>
              </a:r>
              <a:r>
                <a:rPr lang="it-IT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come studio dell’insieme delle caratteristiche anatomico-funzionali dell'organismo</a:t>
              </a:r>
              <a:endParaRPr/>
            </a:p>
          </p:txBody>
        </p:sp>
        <p:cxnSp>
          <p:nvCxnSpPr>
            <p:cNvPr id="200" name="Google Shape;200;p29"/>
            <p:cNvCxnSpPr/>
            <p:nvPr/>
          </p:nvCxnSpPr>
          <p:spPr>
            <a:xfrm>
              <a:off x="3857625" y="3500208"/>
              <a:ext cx="46291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1" name="Google Shape;201;p29"/>
            <p:cNvCxnSpPr/>
            <p:nvPr/>
          </p:nvCxnSpPr>
          <p:spPr>
            <a:xfrm rot="5400000">
              <a:off x="2674414" y="3736912"/>
              <a:ext cx="1417137" cy="942494"/>
            </a:xfrm>
            <a:prstGeom prst="straightConnector1">
              <a:avLst/>
            </a:prstGeom>
            <a:solidFill>
              <a:schemeClr val="accent1"/>
            </a:solidFill>
            <a:ln w="25400" cap="flat" cmpd="sng">
              <a:solidFill>
                <a:srgbClr val="C0CCE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Evoluzionismo e scienze sociali</a:t>
            </a:r>
            <a:endParaRPr/>
          </a:p>
        </p:txBody>
      </p:sp>
      <p:grpSp>
        <p:nvGrpSpPr>
          <p:cNvPr id="208" name="Google Shape;208;p30"/>
          <p:cNvGrpSpPr/>
          <p:nvPr/>
        </p:nvGrpSpPr>
        <p:grpSpPr>
          <a:xfrm>
            <a:off x="344389" y="2311399"/>
            <a:ext cx="6169222" cy="6537325"/>
            <a:chOff x="1489" y="-1"/>
            <a:chExt cx="6169222" cy="6537325"/>
          </a:xfrm>
        </p:grpSpPr>
        <p:sp>
          <p:nvSpPr>
            <p:cNvPr id="209" name="Google Shape;209;p30"/>
            <p:cNvSpPr/>
            <p:nvPr/>
          </p:nvSpPr>
          <p:spPr>
            <a:xfrm rot="-5400000">
              <a:off x="-2537088" y="2538576"/>
              <a:ext cx="6537325" cy="1460171"/>
            </a:xfrm>
            <a:prstGeom prst="flowChartManualOperation">
              <a:avLst/>
            </a:prstGeom>
            <a:gradFill>
              <a:gsLst>
                <a:gs pos="0">
                  <a:srgbClr val="982D2B"/>
                </a:gs>
                <a:gs pos="80000">
                  <a:srgbClr val="C83D39"/>
                </a:gs>
                <a:gs pos="100000">
                  <a:srgbClr val="CC3A36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0"/>
            <p:cNvSpPr txBox="1"/>
            <p:nvPr/>
          </p:nvSpPr>
          <p:spPr>
            <a:xfrm>
              <a:off x="1489" y="1307464"/>
              <a:ext cx="1460171" cy="3922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900" tIns="0" rIns="885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La demografia è per il suo oggetto la più biologica delle scienze sociali: dal secondo dopoguerra, a causa soprattutto dei crimini nazisti, condivide tuttavia con esse un sostanziale rifiuto dell’ evoluzionismo.</a:t>
              </a: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 rot="-5400000">
              <a:off x="-967404" y="2538576"/>
              <a:ext cx="6537325" cy="1460171"/>
            </a:xfrm>
            <a:prstGeom prst="flowChartManualOperation">
              <a:avLst/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0"/>
            <p:cNvSpPr txBox="1"/>
            <p:nvPr/>
          </p:nvSpPr>
          <p:spPr>
            <a:xfrm>
              <a:off x="1571173" y="1307464"/>
              <a:ext cx="1460171" cy="3922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900" tIns="0" rIns="885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Dagli anni Settanta si sviluppa la sociobiologia, che interpreta la “natura umana” a partire da pochi principi di base. A essa si affiancano poi discipline affini quali la psicologia evoluzionistica.</a:t>
              </a:r>
              <a:endParaRPr/>
            </a:p>
          </p:txBody>
        </p:sp>
        <p:sp>
          <p:nvSpPr>
            <p:cNvPr id="213" name="Google Shape;213;p30"/>
            <p:cNvSpPr/>
            <p:nvPr/>
          </p:nvSpPr>
          <p:spPr>
            <a:xfrm rot="-5400000">
              <a:off x="602279" y="2538576"/>
              <a:ext cx="6537325" cy="1460171"/>
            </a:xfrm>
            <a:prstGeom prst="flowChartManualOperation">
              <a:avLst/>
            </a:prstGeom>
            <a:gradFill>
              <a:gsLst>
                <a:gs pos="0">
                  <a:srgbClr val="5D427D"/>
                </a:gs>
                <a:gs pos="80000">
                  <a:srgbClr val="7A57A5"/>
                </a:gs>
                <a:gs pos="100000">
                  <a:srgbClr val="7A56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0"/>
            <p:cNvSpPr txBox="1"/>
            <p:nvPr/>
          </p:nvSpPr>
          <p:spPr>
            <a:xfrm>
              <a:off x="3140856" y="1307464"/>
              <a:ext cx="1460171" cy="3922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900" tIns="0" rIns="885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Il concorso tra fattori ambientali e innati è complesso: approccio antitetico, ma complementare, alle scienze sociali.  Esempio del razzismo: concorrenza con spiegazioni alternative non solo psicologiche o sociologiche, ma anche economiche.</a:t>
              </a:r>
              <a:endParaRPr/>
            </a:p>
          </p:txBody>
        </p:sp>
        <p:sp>
          <p:nvSpPr>
            <p:cNvPr id="215" name="Google Shape;215;p30"/>
            <p:cNvSpPr/>
            <p:nvPr/>
          </p:nvSpPr>
          <p:spPr>
            <a:xfrm rot="-5400000">
              <a:off x="2171963" y="2538576"/>
              <a:ext cx="6537325" cy="1460171"/>
            </a:xfrm>
            <a:prstGeom prst="flowChartManualOperation">
              <a:avLst/>
            </a:prstGeom>
            <a:gradFill>
              <a:gsLst>
                <a:gs pos="0">
                  <a:srgbClr val="27869E"/>
                </a:gs>
                <a:gs pos="80000">
                  <a:srgbClr val="34B0D0"/>
                </a:gs>
                <a:gs pos="100000">
                  <a:srgbClr val="30B3D4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0"/>
            <p:cNvSpPr txBox="1"/>
            <p:nvPr/>
          </p:nvSpPr>
          <p:spPr>
            <a:xfrm>
              <a:off x="4710540" y="1307464"/>
              <a:ext cx="1460171" cy="3922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900" tIns="0" rIns="885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Vi sono domande alle quali la S. non sa (ancora?) dare risposte soddisfacenti. In generale, va considerata come fucina di ipotesi e non come oracolo di verità incontrovertibili. 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1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Ipotesi e concetti di base</a:t>
            </a:r>
            <a:endParaRPr/>
          </a:p>
        </p:txBody>
      </p:sp>
      <p:grpSp>
        <p:nvGrpSpPr>
          <p:cNvPr id="223" name="Google Shape;223;p31"/>
          <p:cNvGrpSpPr/>
          <p:nvPr/>
        </p:nvGrpSpPr>
        <p:grpSpPr>
          <a:xfrm>
            <a:off x="342900" y="2317146"/>
            <a:ext cx="6172200" cy="6526010"/>
            <a:chOff x="0" y="5745"/>
            <a:chExt cx="6172200" cy="6526010"/>
          </a:xfrm>
        </p:grpSpPr>
        <p:sp>
          <p:nvSpPr>
            <p:cNvPr id="224" name="Google Shape;224;p31"/>
            <p:cNvSpPr/>
            <p:nvPr/>
          </p:nvSpPr>
          <p:spPr>
            <a:xfrm>
              <a:off x="2468880" y="5745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E7CFCF">
                <a:alpha val="89803"/>
              </a:srgbClr>
            </a:solidFill>
            <a:ln w="9525" cap="flat" cmpd="sng">
              <a:solidFill>
                <a:srgbClr val="E7CFCF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1"/>
            <p:cNvSpPr txBox="1"/>
            <p:nvPr/>
          </p:nvSpPr>
          <p:spPr>
            <a:xfrm>
              <a:off x="2468880" y="113081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dinamica auto-alimentantesi riscontrabile anche al di fuori della genetica (virus informatici, automi con istruzioni di auto-assemblaggio).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 campo sociale paradigma del </a:t>
              </a:r>
              <a:r>
                <a:rPr lang="it-IT" sz="8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meme</a:t>
              </a: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(tecnologia, lingue,  credenze collettive, melodie), affascinante ma ancora immaturo e quasi metafisico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 norma replicatori sono inanimati e privi di volontà (che è però utile metafora)</a:t>
              </a:r>
              <a:endParaRPr/>
            </a:p>
          </p:txBody>
        </p:sp>
        <p:sp>
          <p:nvSpPr>
            <p:cNvPr id="226" name="Google Shape;226;p31"/>
            <p:cNvSpPr/>
            <p:nvPr/>
          </p:nvSpPr>
          <p:spPr>
            <a:xfrm>
              <a:off x="0" y="5745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FA09D"/>
                </a:gs>
                <a:gs pos="35000">
                  <a:srgbClr val="FFBCBC"/>
                </a:gs>
                <a:gs pos="100000">
                  <a:srgbClr val="FFE2E2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1"/>
            <p:cNvSpPr txBox="1"/>
            <p:nvPr/>
          </p:nvSpPr>
          <p:spPr>
            <a:xfrm>
              <a:off x="41918" y="47663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meccanismo del replicatore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1"/>
            <p:cNvSpPr/>
            <p:nvPr/>
          </p:nvSpPr>
          <p:spPr>
            <a:xfrm>
              <a:off x="2468880" y="950299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DE5D0">
                <a:alpha val="89803"/>
              </a:srgbClr>
            </a:solidFill>
            <a:ln w="9525" cap="flat" cmpd="sng">
              <a:solidFill>
                <a:srgbClr val="DDE5D0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1"/>
            <p:cNvSpPr txBox="1"/>
            <p:nvPr/>
          </p:nvSpPr>
          <p:spPr>
            <a:xfrm>
              <a:off x="2468880" y="1057635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“titolare dell'egoismo”: a differenza di individui e gruppi si riproduce inalterato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gli individui sono temporanee coalizioni di geni mirati alla propria perpetuazione: “il pollo è un espediente dell'uovo per riprodursi”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 selezione fosse di gruppo, vi sarebbe ad esempio un rapporto tra i sessi alla nascita tale da favorire la riproduzione totale</a:t>
              </a:r>
              <a:endParaRPr/>
            </a:p>
          </p:txBody>
        </p:sp>
        <p:sp>
          <p:nvSpPr>
            <p:cNvPr id="230" name="Google Shape;230;p31"/>
            <p:cNvSpPr/>
            <p:nvPr/>
          </p:nvSpPr>
          <p:spPr>
            <a:xfrm>
              <a:off x="0" y="1006449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AFEA4"/>
                </a:gs>
                <a:gs pos="35000">
                  <a:srgbClr val="E3FEBF"/>
                </a:gs>
                <a:gs pos="100000">
                  <a:srgbClr val="F4FEE6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1"/>
            <p:cNvSpPr txBox="1"/>
            <p:nvPr/>
          </p:nvSpPr>
          <p:spPr>
            <a:xfrm>
              <a:off x="41918" y="1048367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l’unità  di selezione è il gene</a:t>
              </a: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1"/>
            <p:cNvSpPr/>
            <p:nvPr/>
          </p:nvSpPr>
          <p:spPr>
            <a:xfrm>
              <a:off x="2468880" y="1894854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7D1DF">
                <a:alpha val="89803"/>
              </a:srgbClr>
            </a:solidFill>
            <a:ln w="9525" cap="flat" cmpd="sng">
              <a:solidFill>
                <a:srgbClr val="D7D1DF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1"/>
            <p:cNvSpPr txBox="1"/>
            <p:nvPr/>
          </p:nvSpPr>
          <p:spPr>
            <a:xfrm>
              <a:off x="2468880" y="2002190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 norma trasmessi i geni per miglior combinazione fecondità/sopravvivenza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idoneità non assoluta, ma in relazione all’ambiente (che include il resto del corredo cromosomico); se questo cambia, può  vanificare la selezione naturale pregressa</a:t>
              </a:r>
              <a:endParaRPr/>
            </a:p>
          </p:txBody>
        </p:sp>
        <p:sp>
          <p:nvSpPr>
            <p:cNvPr id="234" name="Google Shape;234;p31"/>
            <p:cNvSpPr/>
            <p:nvPr/>
          </p:nvSpPr>
          <p:spPr>
            <a:xfrm>
              <a:off x="0" y="1894854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C8B2E9"/>
                </a:gs>
                <a:gs pos="35000">
                  <a:srgbClr val="D6CAED"/>
                </a:gs>
                <a:gs pos="100000">
                  <a:srgbClr val="EFE8FA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1"/>
            <p:cNvSpPr txBox="1"/>
            <p:nvPr/>
          </p:nvSpPr>
          <p:spPr>
            <a:xfrm>
              <a:off x="41918" y="1936772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pressione selettiva</a:t>
              </a:r>
              <a:endParaRPr/>
            </a:p>
          </p:txBody>
        </p:sp>
        <p:sp>
          <p:nvSpPr>
            <p:cNvPr id="236" name="Google Shape;236;p31"/>
            <p:cNvSpPr/>
            <p:nvPr/>
          </p:nvSpPr>
          <p:spPr>
            <a:xfrm>
              <a:off x="2468880" y="2839408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DE1E8">
                <a:alpha val="89803"/>
              </a:srgbClr>
            </a:solidFill>
            <a:ln w="9525" cap="flat" cmpd="sng">
              <a:solidFill>
                <a:srgbClr val="CDE1E8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1"/>
            <p:cNvSpPr txBox="1"/>
            <p:nvPr/>
          </p:nvSpPr>
          <p:spPr>
            <a:xfrm>
              <a:off x="2468880" y="2946744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individuale: si misura con il successo riproduttivo, facilmente traducibile in termini demografici (numero di figli fertili che arrivano all’età riproduttiva)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complessiva (</a:t>
              </a:r>
              <a:r>
                <a:rPr lang="it-IT" sz="8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inclusive f.</a:t>
              </a: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): comprende le copie dei geni trasmesse per mezzo dei propri parenti. Si spiega così l’altruismo verso i consanguinei</a:t>
              </a:r>
              <a:endParaRPr/>
            </a:p>
          </p:txBody>
        </p:sp>
        <p:sp>
          <p:nvSpPr>
            <p:cNvPr id="238" name="Google Shape;238;p31"/>
            <p:cNvSpPr/>
            <p:nvPr/>
          </p:nvSpPr>
          <p:spPr>
            <a:xfrm>
              <a:off x="0" y="2839408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99EAFF"/>
                </a:gs>
                <a:gs pos="35000">
                  <a:srgbClr val="B8F1FF"/>
                </a:gs>
                <a:gs pos="100000">
                  <a:srgbClr val="E2FBFF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1"/>
            <p:cNvSpPr txBox="1"/>
            <p:nvPr/>
          </p:nvSpPr>
          <p:spPr>
            <a:xfrm>
              <a:off x="41918" y="2881326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idoneità (</a:t>
              </a:r>
              <a:r>
                <a:rPr lang="it-IT" sz="1200" b="1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fitness</a:t>
              </a: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  <a:endPara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1"/>
            <p:cNvSpPr/>
            <p:nvPr/>
          </p:nvSpPr>
          <p:spPr>
            <a:xfrm>
              <a:off x="2468880" y="3783962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FBDCCE">
                <a:alpha val="89803"/>
              </a:srgbClr>
            </a:solidFill>
            <a:ln w="9525" cap="flat" cmpd="sng">
              <a:solidFill>
                <a:srgbClr val="FBDCCE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1"/>
            <p:cNvSpPr txBox="1"/>
            <p:nvPr/>
          </p:nvSpPr>
          <p:spPr>
            <a:xfrm>
              <a:off x="2468880" y="3891298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molte specie animali presentano comportamenti complessi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 realtà le interazioni con l'ambiente (esperienze e rapporti personali, cultura, costumi) sono molto intricate</a:t>
              </a:r>
              <a:endParaRPr/>
            </a:p>
          </p:txBody>
        </p:sp>
        <p:sp>
          <p:nvSpPr>
            <p:cNvPr id="242" name="Google Shape;242;p31"/>
            <p:cNvSpPr/>
            <p:nvPr/>
          </p:nvSpPr>
          <p:spPr>
            <a:xfrm>
              <a:off x="0" y="3783962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FBD80"/>
                </a:gs>
                <a:gs pos="35000">
                  <a:srgbClr val="FFCFA8"/>
                </a:gs>
                <a:gs pos="100000">
                  <a:srgbClr val="FFEBD9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1"/>
            <p:cNvSpPr txBox="1"/>
            <p:nvPr/>
          </p:nvSpPr>
          <p:spPr>
            <a:xfrm>
              <a:off x="41918" y="3825880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 comportamenti hanno una base ereditaria</a:t>
              </a:r>
              <a:endParaRPr/>
            </a:p>
          </p:txBody>
        </p:sp>
        <p:sp>
          <p:nvSpPr>
            <p:cNvPr id="244" name="Google Shape;244;p31"/>
            <p:cNvSpPr/>
            <p:nvPr/>
          </p:nvSpPr>
          <p:spPr>
            <a:xfrm>
              <a:off x="2468880" y="4728516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E7CFCF">
                <a:alpha val="89803"/>
              </a:srgbClr>
            </a:solidFill>
            <a:ln w="9525" cap="flat" cmpd="sng">
              <a:solidFill>
                <a:srgbClr val="E7CFCF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1"/>
            <p:cNvSpPr txBox="1"/>
            <p:nvPr/>
          </p:nvSpPr>
          <p:spPr>
            <a:xfrm>
              <a:off x="2468880" y="4835852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teoria dei giochi: possono convivere strategie comportamentali diverse</a:t>
              </a:r>
              <a:endParaRPr/>
            </a:p>
            <a:p>
              <a:pPr marL="57150" marR="0" lvl="1" indent="-57150" algn="l" rtl="0">
                <a:lnSpc>
                  <a:spcPct val="90000"/>
                </a:lnSpc>
                <a:spcBef>
                  <a:spcPts val="12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tali strategie non corrispondono all’ottimo per il gruppo, bensì per il singolo gene </a:t>
              </a:r>
              <a:endParaRPr/>
            </a:p>
          </p:txBody>
        </p:sp>
        <p:sp>
          <p:nvSpPr>
            <p:cNvPr id="246" name="Google Shape;246;p31"/>
            <p:cNvSpPr/>
            <p:nvPr/>
          </p:nvSpPr>
          <p:spPr>
            <a:xfrm>
              <a:off x="0" y="4728516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FA09D"/>
                </a:gs>
                <a:gs pos="35000">
                  <a:srgbClr val="FFBCBC"/>
                </a:gs>
                <a:gs pos="100000">
                  <a:srgbClr val="FFE2E2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1"/>
            <p:cNvSpPr txBox="1"/>
            <p:nvPr/>
          </p:nvSpPr>
          <p:spPr>
            <a:xfrm>
              <a:off x="41918" y="4770434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strategia evolutivamente stabile</a:t>
              </a:r>
              <a:endParaRPr/>
            </a:p>
          </p:txBody>
        </p:sp>
        <p:sp>
          <p:nvSpPr>
            <p:cNvPr id="248" name="Google Shape;248;p31"/>
            <p:cNvSpPr/>
            <p:nvPr/>
          </p:nvSpPr>
          <p:spPr>
            <a:xfrm>
              <a:off x="2468880" y="5673070"/>
              <a:ext cx="3703320" cy="858685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DE5D0">
                <a:alpha val="89803"/>
              </a:srgbClr>
            </a:solidFill>
            <a:ln w="9525" cap="flat" cmpd="sng">
              <a:solidFill>
                <a:srgbClr val="DDE5D0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1"/>
            <p:cNvSpPr txBox="1"/>
            <p:nvPr/>
          </p:nvSpPr>
          <p:spPr>
            <a:xfrm>
              <a:off x="2468880" y="5780406"/>
              <a:ext cx="3381313" cy="644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5" tIns="5075" rIns="5075" bIns="5075" anchor="t" anchorCtr="0">
              <a:noAutofit/>
            </a:bodyPr>
            <a:lstStyle/>
            <a:p>
              <a:pPr marL="57150" marR="0" lvl="1" indent="-571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•"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l'adattamento si riferisce a epoche molto lontane; non solo è lento, ma soprattutto le condizioni negli ultimi diecimila anni sono state troppo mutevoli: geneticamente siamo (quasi) fermi alla fine del Pleistocene</a:t>
              </a:r>
              <a:endParaRPr/>
            </a:p>
          </p:txBody>
        </p:sp>
        <p:sp>
          <p:nvSpPr>
            <p:cNvPr id="250" name="Google Shape;250;p31"/>
            <p:cNvSpPr/>
            <p:nvPr/>
          </p:nvSpPr>
          <p:spPr>
            <a:xfrm>
              <a:off x="0" y="5673070"/>
              <a:ext cx="2468880" cy="85868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AFEA4"/>
                </a:gs>
                <a:gs pos="35000">
                  <a:srgbClr val="E3FEBF"/>
                </a:gs>
                <a:gs pos="100000">
                  <a:srgbClr val="F4FEE6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1"/>
            <p:cNvSpPr txBox="1"/>
            <p:nvPr/>
          </p:nvSpPr>
          <p:spPr>
            <a:xfrm>
              <a:off x="41918" y="5714988"/>
              <a:ext cx="2385044" cy="7748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principio della savana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2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25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100" b="1"/>
              <a:t>L'evoluzionismo comportamentale spiega perché</a:t>
            </a:r>
            <a:br>
              <a:rPr lang="it-IT" sz="2100"/>
            </a:br>
            <a:endParaRPr sz="2100"/>
          </a:p>
        </p:txBody>
      </p:sp>
      <p:grpSp>
        <p:nvGrpSpPr>
          <p:cNvPr id="258" name="Google Shape;258;p32"/>
          <p:cNvGrpSpPr/>
          <p:nvPr/>
        </p:nvGrpSpPr>
        <p:grpSpPr>
          <a:xfrm>
            <a:off x="474869" y="2314415"/>
            <a:ext cx="4466776" cy="6531472"/>
            <a:chOff x="131969" y="3014"/>
            <a:chExt cx="4466776" cy="6531472"/>
          </a:xfrm>
        </p:grpSpPr>
        <p:sp>
          <p:nvSpPr>
            <p:cNvPr id="259" name="Google Shape;259;p32"/>
            <p:cNvSpPr/>
            <p:nvPr/>
          </p:nvSpPr>
          <p:spPr>
            <a:xfrm rot="3201071">
              <a:off x="880785" y="4753851"/>
              <a:ext cx="2356432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0" name="Google Shape;260;p32"/>
            <p:cNvSpPr/>
            <p:nvPr/>
          </p:nvSpPr>
          <p:spPr>
            <a:xfrm rot="1955794">
              <a:off x="1323804" y="4207795"/>
              <a:ext cx="2236153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1" name="Google Shape;261;p32"/>
            <p:cNvSpPr/>
            <p:nvPr/>
          </p:nvSpPr>
          <p:spPr>
            <a:xfrm rot="658503">
              <a:off x="1479368" y="3568435"/>
              <a:ext cx="2247239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2" name="Google Shape;262;p32"/>
            <p:cNvSpPr/>
            <p:nvPr/>
          </p:nvSpPr>
          <p:spPr>
            <a:xfrm rot="-658503">
              <a:off x="1479368" y="2922133"/>
              <a:ext cx="2247239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3" name="Google Shape;263;p32"/>
            <p:cNvSpPr/>
            <p:nvPr/>
          </p:nvSpPr>
          <p:spPr>
            <a:xfrm rot="-1955794">
              <a:off x="1323804" y="2282772"/>
              <a:ext cx="2236153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4" name="Google Shape;264;p32"/>
            <p:cNvSpPr/>
            <p:nvPr/>
          </p:nvSpPr>
          <p:spPr>
            <a:xfrm rot="-3201071">
              <a:off x="880785" y="1736716"/>
              <a:ext cx="2356432" cy="4693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5" name="Google Shape;265;p32"/>
            <p:cNvSpPr/>
            <p:nvPr/>
          </p:nvSpPr>
          <p:spPr>
            <a:xfrm>
              <a:off x="131969" y="2464074"/>
              <a:ext cx="1609352" cy="1609352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2580711" y="3014"/>
              <a:ext cx="900927" cy="900927"/>
            </a:xfrm>
            <a:prstGeom prst="ellipse">
              <a:avLst/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2"/>
            <p:cNvSpPr txBox="1"/>
            <p:nvPr/>
          </p:nvSpPr>
          <p:spPr>
            <a:xfrm>
              <a:off x="2712649" y="134952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siamo attratti dal sesso</a:t>
              </a: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3312889" y="1010770"/>
              <a:ext cx="900927" cy="900927"/>
            </a:xfrm>
            <a:prstGeom prst="ellipse">
              <a:avLst/>
            </a:prstGeom>
            <a:gradFill>
              <a:gsLst>
                <a:gs pos="0">
                  <a:srgbClr val="5D427D"/>
                </a:gs>
                <a:gs pos="80000">
                  <a:srgbClr val="7A57A5"/>
                </a:gs>
                <a:gs pos="100000">
                  <a:srgbClr val="7A56A7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2"/>
            <p:cNvSpPr txBox="1"/>
            <p:nvPr/>
          </p:nvSpPr>
          <p:spPr>
            <a:xfrm>
              <a:off x="3444827" y="1142708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amiamo i figli (specie le mamme)</a:t>
              </a:r>
              <a:endParaRPr/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3697818" y="2195459"/>
              <a:ext cx="900927" cy="900927"/>
            </a:xfrm>
            <a:prstGeom prst="ellipse">
              <a:avLst/>
            </a:prstGeom>
            <a:gradFill>
              <a:gsLst>
                <a:gs pos="0">
                  <a:srgbClr val="27869E"/>
                </a:gs>
                <a:gs pos="80000">
                  <a:srgbClr val="34B0D0"/>
                </a:gs>
                <a:gs pos="100000">
                  <a:srgbClr val="30B3D4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2"/>
            <p:cNvSpPr txBox="1"/>
            <p:nvPr/>
          </p:nvSpPr>
          <p:spPr>
            <a:xfrm>
              <a:off x="3829756" y="2327397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preferiamo cibi calorici</a:t>
              </a:r>
              <a:endParaRPr/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3697818" y="3441114"/>
              <a:ext cx="900927" cy="900927"/>
            </a:xfrm>
            <a:prstGeom prst="ellipse">
              <a:avLst/>
            </a:prstGeom>
            <a:gradFill>
              <a:gsLst>
                <a:gs pos="0">
                  <a:srgbClr val="C86B1D"/>
                </a:gs>
                <a:gs pos="80000">
                  <a:srgbClr val="FF8D25"/>
                </a:gs>
                <a:gs pos="100000">
                  <a:srgbClr val="FF8D22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2"/>
            <p:cNvSpPr txBox="1"/>
            <p:nvPr/>
          </p:nvSpPr>
          <p:spPr>
            <a:xfrm>
              <a:off x="3829756" y="3573052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siamo gelosi</a:t>
              </a:r>
              <a:endParaRPr/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3312889" y="4625803"/>
              <a:ext cx="900927" cy="900927"/>
            </a:xfrm>
            <a:prstGeom prst="ellipse">
              <a:avLst/>
            </a:prstGeom>
            <a:gradFill>
              <a:gsLst>
                <a:gs pos="0">
                  <a:srgbClr val="982D2B"/>
                </a:gs>
                <a:gs pos="80000">
                  <a:srgbClr val="C83D39"/>
                </a:gs>
                <a:gs pos="100000">
                  <a:srgbClr val="CC3A36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2"/>
            <p:cNvSpPr txBox="1"/>
            <p:nvPr/>
          </p:nvSpPr>
          <p:spPr>
            <a:xfrm>
              <a:off x="3444827" y="4757741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 giovani ♂ sono più violenti</a:t>
              </a: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2580711" y="5633559"/>
              <a:ext cx="900927" cy="900927"/>
            </a:xfrm>
            <a:prstGeom prst="ellipse">
              <a:avLst/>
            </a:prstGeom>
            <a:gradFill>
              <a:gsLst>
                <a:gs pos="0">
                  <a:srgbClr val="759336"/>
                </a:gs>
                <a:gs pos="80000">
                  <a:srgbClr val="99C247"/>
                </a:gs>
                <a:gs pos="100000">
                  <a:srgbClr val="9BC545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2"/>
            <p:cNvSpPr txBox="1"/>
            <p:nvPr/>
          </p:nvSpPr>
          <p:spPr>
            <a:xfrm>
              <a:off x="2712649" y="5765497"/>
              <a:ext cx="637051" cy="6370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è diffusa la poliginia ma non la poliandria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3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/>
              <a:t>Differenze tra i sessi</a:t>
            </a:r>
            <a:endParaRPr/>
          </a:p>
        </p:txBody>
      </p:sp>
      <p:grpSp>
        <p:nvGrpSpPr>
          <p:cNvPr id="284" name="Google Shape;284;p33"/>
          <p:cNvGrpSpPr/>
          <p:nvPr/>
        </p:nvGrpSpPr>
        <p:grpSpPr>
          <a:xfrm>
            <a:off x="343625" y="4113214"/>
            <a:ext cx="3027499" cy="2917477"/>
            <a:chOff x="725" y="1801813"/>
            <a:chExt cx="3027499" cy="2917477"/>
          </a:xfrm>
        </p:grpSpPr>
        <p:sp>
          <p:nvSpPr>
            <p:cNvPr id="285" name="Google Shape;285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11880000"/>
                <a:gd name="adj2" fmla="val 16200000"/>
                <a:gd name="adj3" fmla="val 4639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7560000"/>
                <a:gd name="adj2" fmla="val 11880000"/>
                <a:gd name="adj3" fmla="val 4639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3240000"/>
                <a:gd name="adj2" fmla="val 7560000"/>
                <a:gd name="adj3" fmla="val 4639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20520000"/>
                <a:gd name="adj2" fmla="val 3240000"/>
                <a:gd name="adj3" fmla="val 4639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16200000"/>
                <a:gd name="adj2" fmla="val 20520000"/>
                <a:gd name="adj3" fmla="val 4639"/>
              </a:avLst>
            </a:prstGeom>
            <a:solidFill>
              <a:srgbClr val="B1C0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3"/>
            <p:cNvSpPr/>
            <p:nvPr/>
          </p:nvSpPr>
          <p:spPr>
            <a:xfrm>
              <a:off x="869403" y="2732191"/>
              <a:ext cx="1290143" cy="1282426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3"/>
            <p:cNvSpPr txBox="1"/>
            <p:nvPr/>
          </p:nvSpPr>
          <p:spPr>
            <a:xfrm>
              <a:off x="1058340" y="2919998"/>
              <a:ext cx="912269" cy="9068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i="0" u="none" strike="noStrike" cap="none" dirty="0">
                  <a:solidFill>
                    <a:schemeClr val="tx1"/>
                  </a:solidFill>
                  <a:sym typeface="Arial"/>
                </a:rPr>
                <a:t>♂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 dirty="0">
                  <a:solidFill>
                    <a:schemeClr val="tx1"/>
                  </a:solidFill>
                  <a:sym typeface="Arial"/>
                </a:rPr>
                <a:t>basso investimento parentale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292" name="Google Shape;292;p33"/>
            <p:cNvSpPr/>
            <p:nvPr/>
          </p:nvSpPr>
          <p:spPr>
            <a:xfrm>
              <a:off x="1124689" y="1801813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3"/>
            <p:cNvSpPr txBox="1"/>
            <p:nvPr/>
          </p:nvSpPr>
          <p:spPr>
            <a:xfrm>
              <a:off x="1238854" y="1915978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None/>
              </a:pPr>
              <a:r>
                <a:rPr lang="it-IT" sz="600" b="1" i="0" u="none" strike="noStrike" cap="none" dirty="0">
                  <a:solidFill>
                    <a:schemeClr val="tx1"/>
                  </a:solidFill>
                  <a:sym typeface="Arial"/>
                </a:rPr>
                <a:t>anisogamia</a:t>
              </a:r>
              <a:r>
                <a:rPr lang="it-IT" sz="600" i="0" u="none" strike="noStrike" cap="none" dirty="0">
                  <a:solidFill>
                    <a:schemeClr val="tx1"/>
                  </a:solidFill>
                  <a:sym typeface="Arial"/>
                </a:rPr>
                <a:t>: gameti più economici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294" name="Google Shape;294;p33"/>
            <p:cNvSpPr/>
            <p:nvPr/>
          </p:nvSpPr>
          <p:spPr>
            <a:xfrm>
              <a:off x="2248654" y="2618421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3"/>
            <p:cNvSpPr txBox="1"/>
            <p:nvPr/>
          </p:nvSpPr>
          <p:spPr>
            <a:xfrm>
              <a:off x="2362819" y="2732586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None/>
              </a:pP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pura fecondazione: </a:t>
              </a:r>
              <a:r>
                <a:rPr lang="it-IT" sz="60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in</a:t>
              </a:r>
              <a:r>
                <a:rPr lang="it-IT" sz="600" i="0" u="none" strike="noStrike" cap="none" dirty="0">
                  <a:solidFill>
                    <a:schemeClr val="tx1"/>
                  </a:solidFill>
                  <a:sym typeface="Arial"/>
                </a:rPr>
                <a:t>certezza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sym typeface="Arial"/>
                </a:rPr>
                <a:t> paternità, opportunità abbandono prole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296" name="Google Shape;296;p33"/>
            <p:cNvSpPr/>
            <p:nvPr/>
          </p:nvSpPr>
          <p:spPr>
            <a:xfrm>
              <a:off x="1819338" y="3939720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3"/>
            <p:cNvSpPr txBox="1"/>
            <p:nvPr/>
          </p:nvSpPr>
          <p:spPr>
            <a:xfrm>
              <a:off x="1933503" y="4053885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None/>
              </a:pP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vita fertile: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sym typeface="Arial"/>
                </a:rPr>
                <a:t> lunga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298" name="Google Shape;298;p33"/>
            <p:cNvSpPr/>
            <p:nvPr/>
          </p:nvSpPr>
          <p:spPr>
            <a:xfrm>
              <a:off x="430041" y="3939720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3"/>
            <p:cNvSpPr txBox="1"/>
            <p:nvPr/>
          </p:nvSpPr>
          <p:spPr>
            <a:xfrm>
              <a:off x="544206" y="4053885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None/>
              </a:pP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numero massimo figli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: altissimo</a:t>
              </a: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600" b="1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→</a:t>
              </a: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molta</a:t>
              </a: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varianza</a:t>
              </a:r>
              <a:endParaRPr sz="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33"/>
            <p:cNvSpPr/>
            <p:nvPr/>
          </p:nvSpPr>
          <p:spPr>
            <a:xfrm>
              <a:off x="725" y="2618421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3"/>
            <p:cNvSpPr txBox="1"/>
            <p:nvPr/>
          </p:nvSpPr>
          <p:spPr>
            <a:xfrm>
              <a:off x="114890" y="2732586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None/>
              </a:pPr>
              <a:r>
                <a:rPr lang="it-IT" sz="6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fattori limitanti</a:t>
              </a:r>
              <a:r>
                <a:rPr lang="it-IT" sz="600" b="0" i="0" u="none" strike="noStrike" cap="none" dirty="0">
                  <a:solidFill>
                    <a:schemeClr val="tx1"/>
                  </a:solidFill>
                  <a:sym typeface="Arial"/>
                </a:rPr>
                <a:t>: disponibilità partner</a:t>
              </a:r>
              <a:endParaRPr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2" name="Google Shape;302;p33"/>
          <p:cNvGrpSpPr/>
          <p:nvPr/>
        </p:nvGrpSpPr>
        <p:grpSpPr>
          <a:xfrm>
            <a:off x="3486875" y="4113214"/>
            <a:ext cx="3027499" cy="2917477"/>
            <a:chOff x="725" y="1801813"/>
            <a:chExt cx="3027499" cy="2917477"/>
          </a:xfrm>
        </p:grpSpPr>
        <p:sp>
          <p:nvSpPr>
            <p:cNvPr id="303" name="Google Shape;303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11880000"/>
                <a:gd name="adj2" fmla="val 16200000"/>
                <a:gd name="adj3" fmla="val 4639"/>
              </a:avLst>
            </a:prstGeom>
            <a:solidFill>
              <a:srgbClr val="DBB0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7560000"/>
                <a:gd name="adj2" fmla="val 11880000"/>
                <a:gd name="adj3" fmla="val 4639"/>
              </a:avLst>
            </a:prstGeom>
            <a:solidFill>
              <a:srgbClr val="DBB0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3240000"/>
                <a:gd name="adj2" fmla="val 7560000"/>
                <a:gd name="adj3" fmla="val 4639"/>
              </a:avLst>
            </a:prstGeom>
            <a:solidFill>
              <a:srgbClr val="DBB0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20520000"/>
                <a:gd name="adj2" fmla="val 3240000"/>
                <a:gd name="adj3" fmla="val 4639"/>
              </a:avLst>
            </a:prstGeom>
            <a:solidFill>
              <a:srgbClr val="DBB0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304604" y="2163533"/>
              <a:ext cx="2419741" cy="2419741"/>
            </a:xfrm>
            <a:prstGeom prst="blockArc">
              <a:avLst>
                <a:gd name="adj1" fmla="val 16200000"/>
                <a:gd name="adj2" fmla="val 20520000"/>
                <a:gd name="adj3" fmla="val 4639"/>
              </a:avLst>
            </a:prstGeom>
            <a:solidFill>
              <a:srgbClr val="DBB0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869403" y="2732191"/>
              <a:ext cx="1290143" cy="1282426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3"/>
            <p:cNvSpPr txBox="1"/>
            <p:nvPr/>
          </p:nvSpPr>
          <p:spPr>
            <a:xfrm>
              <a:off x="1058340" y="2919998"/>
              <a:ext cx="912269" cy="9068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 dirty="0">
                  <a:solidFill>
                    <a:schemeClr val="tx1"/>
                  </a:solidFill>
                  <a:sym typeface="Arial"/>
                </a:rPr>
                <a:t>♀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 b="0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alto investimento parentale</a:t>
              </a:r>
              <a:endParaRPr sz="105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3"/>
            <p:cNvSpPr/>
            <p:nvPr/>
          </p:nvSpPr>
          <p:spPr>
            <a:xfrm>
              <a:off x="1124689" y="1801813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3"/>
            <p:cNvSpPr txBox="1"/>
            <p:nvPr/>
          </p:nvSpPr>
          <p:spPr>
            <a:xfrm>
              <a:off x="1238854" y="1915978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anisogamia</a:t>
              </a:r>
              <a:r>
                <a:rPr lang="it-IT" sz="5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75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0" i="0" u="none" strike="noStrike" cap="none" dirty="0">
                  <a:solidFill>
                    <a:schemeClr val="tx1"/>
                  </a:solidFill>
                  <a:sym typeface="Arial"/>
                </a:rPr>
                <a:t>gameti più costosi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312" name="Google Shape;312;p33"/>
            <p:cNvSpPr/>
            <p:nvPr/>
          </p:nvSpPr>
          <p:spPr>
            <a:xfrm>
              <a:off x="2248654" y="2618421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3"/>
            <p:cNvSpPr txBox="1"/>
            <p:nvPr/>
          </p:nvSpPr>
          <p:spPr>
            <a:xfrm>
              <a:off x="2362819" y="2732586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gravidanza interna</a:t>
              </a:r>
              <a:r>
                <a:rPr lang="it-IT" sz="500" b="0" i="0" u="none" strike="noStrike" cap="none" dirty="0">
                  <a:solidFill>
                    <a:schemeClr val="tx1"/>
                  </a:solidFill>
                  <a:sym typeface="Arial"/>
                </a:rPr>
                <a:t>: certezza maternità, importanza salute, impossibilità abbandono prole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314" name="Google Shape;314;p33"/>
            <p:cNvSpPr/>
            <p:nvPr/>
          </p:nvSpPr>
          <p:spPr>
            <a:xfrm>
              <a:off x="1819338" y="3939720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3"/>
            <p:cNvSpPr txBox="1"/>
            <p:nvPr/>
          </p:nvSpPr>
          <p:spPr>
            <a:xfrm>
              <a:off x="1933503" y="4053885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menopausa</a:t>
              </a:r>
              <a:r>
                <a:rPr lang="it-IT" sz="500" b="0" i="0" u="none" strike="noStrike" cap="none" dirty="0">
                  <a:solidFill>
                    <a:schemeClr val="tx1"/>
                  </a:solidFill>
                  <a:sym typeface="Arial"/>
                </a:rPr>
                <a:t>: vita fertile più breve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316" name="Google Shape;316;p33"/>
            <p:cNvSpPr/>
            <p:nvPr/>
          </p:nvSpPr>
          <p:spPr>
            <a:xfrm>
              <a:off x="430041" y="3939720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3"/>
            <p:cNvSpPr txBox="1"/>
            <p:nvPr/>
          </p:nvSpPr>
          <p:spPr>
            <a:xfrm>
              <a:off x="544206" y="4053885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1" i="0" u="none" strike="noStrike" cap="non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numero massimo figli</a:t>
              </a:r>
              <a:r>
                <a:rPr lang="it-IT" sz="500" b="0" i="0" u="none" strike="noStrike" cap="non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: basso </a:t>
              </a:r>
              <a:r>
                <a:rPr lang="it-IT" sz="500" b="0" i="0" u="none" strike="noStrike" cap="none" dirty="0">
                  <a:solidFill>
                    <a:schemeClr val="tx1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  <a:sym typeface="Times New Roman"/>
                </a:rPr>
                <a:t>→ poca varianza</a:t>
              </a:r>
              <a:endParaRPr sz="5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18" name="Google Shape;318;p33"/>
            <p:cNvSpPr/>
            <p:nvPr/>
          </p:nvSpPr>
          <p:spPr>
            <a:xfrm>
              <a:off x="725" y="2618421"/>
              <a:ext cx="779570" cy="77957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AD46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3"/>
            <p:cNvSpPr txBox="1"/>
            <p:nvPr/>
          </p:nvSpPr>
          <p:spPr>
            <a:xfrm>
              <a:off x="114890" y="2732586"/>
              <a:ext cx="551240" cy="551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00"/>
                <a:buFont typeface="Arial"/>
                <a:buNone/>
              </a:pPr>
              <a:r>
                <a:rPr lang="it-IT" sz="500" b="1" i="0" u="none" strike="noStrike" cap="none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fattori limitanti</a:t>
              </a:r>
              <a:r>
                <a:rPr lang="it-IT" sz="500" b="0" i="0" u="none" strike="noStrike" cap="none" dirty="0">
                  <a:solidFill>
                    <a:schemeClr val="tx1"/>
                  </a:solidFill>
                  <a:sym typeface="Arial"/>
                </a:rPr>
                <a:t>: uova, risorse per la prole</a:t>
              </a:r>
              <a:endParaRPr dirty="0">
                <a:solidFill>
                  <a:schemeClr val="tx1"/>
                </a:solidFill>
              </a:endParaRPr>
            </a:p>
          </p:txBody>
        </p:sp>
      </p:grpSp>
      <p:pic>
        <p:nvPicPr>
          <p:cNvPr id="320" name="Google Shape;320;p33" descr="Caveman_and_His_Woman_Royalty_Free_Clipart_Picture_081102-131358-52305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0" y="1666875"/>
            <a:ext cx="2166938" cy="196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/>
              <a:t>Strategie ottimizzanti per riproduzione</a:t>
            </a:r>
            <a:endParaRPr/>
          </a:p>
        </p:txBody>
      </p:sp>
      <p:grpSp>
        <p:nvGrpSpPr>
          <p:cNvPr id="327" name="Google Shape;327;p34"/>
          <p:cNvGrpSpPr/>
          <p:nvPr/>
        </p:nvGrpSpPr>
        <p:grpSpPr>
          <a:xfrm>
            <a:off x="342900" y="2355746"/>
            <a:ext cx="6172199" cy="6448811"/>
            <a:chOff x="0" y="44345"/>
            <a:chExt cx="6172199" cy="6448811"/>
          </a:xfrm>
        </p:grpSpPr>
        <p:sp>
          <p:nvSpPr>
            <p:cNvPr id="328" name="Google Shape;328;p34"/>
            <p:cNvSpPr/>
            <p:nvPr/>
          </p:nvSpPr>
          <p:spPr>
            <a:xfrm>
              <a:off x="0" y="44345"/>
              <a:ext cx="6172199" cy="24336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FA09D"/>
                </a:gs>
                <a:gs pos="35000">
                  <a:srgbClr val="FFBCBC"/>
                </a:gs>
                <a:gs pos="100000">
                  <a:srgbClr val="FFE2E2"/>
                </a:gs>
              </a:gsLst>
              <a:lin ang="16200000" scaled="0"/>
            </a:gradFill>
            <a:ln w="9525" cap="flat" cmpd="sng">
              <a:solidFill>
                <a:srgbClr val="BD4B48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4"/>
            <p:cNvSpPr txBox="1"/>
            <p:nvPr/>
          </p:nvSpPr>
          <p:spPr>
            <a:xfrm>
              <a:off x="118799" y="163144"/>
              <a:ext cx="5934601" cy="2196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♀</a:t>
              </a:r>
              <a:r>
                <a:rPr lang="it-IT" sz="2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Necessità risorse per la prole: preferenza per poliginia se squilibrio in distribuzione ricchezze.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Scelta partner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non interessa la quantità; cautela in selezione; meglio influente e più anziano per maggiori risorse.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Mentalità empatica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per non sbagliare scelta partner e poi approfondire il legame, socializzare in esogamia, allevare i figli.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Strategie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per più tempo per scelta e contro abbandono: indurre partner ad investire </a:t>
              </a:r>
              <a:r>
                <a:rPr lang="it-IT" sz="1400" b="0" i="0" u="sng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prima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di procreazione 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→ 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verecondia, richiesta corteggiamento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b1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cooperazione col coniuge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b2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scelta uomo con geni migliori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[sleale] unire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b1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b2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Gelosia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impedire diversione risorse dalla prole.</a:t>
              </a:r>
              <a:endParaRPr/>
            </a:p>
          </p:txBody>
        </p:sp>
        <p:sp>
          <p:nvSpPr>
            <p:cNvPr id="330" name="Google Shape;330;p34"/>
            <p:cNvSpPr/>
            <p:nvPr/>
          </p:nvSpPr>
          <p:spPr>
            <a:xfrm>
              <a:off x="0" y="2665145"/>
              <a:ext cx="6172199" cy="24336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4"/>
            <p:cNvSpPr txBox="1"/>
            <p:nvPr/>
          </p:nvSpPr>
          <p:spPr>
            <a:xfrm>
              <a:off x="118799" y="2783944"/>
              <a:ext cx="5934601" cy="2196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♂ 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Propensione a rischio (violenza inclusa) e creatività da giovani, accumulo risorse per trovare partner.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Scelta partner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specie se si investono risorse, meglio bella (salute e fertilità) e giovane (salute e fertilità + più lungo futuro riproduttivo).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Mentalità sistemica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per raccolta risorse, gestione gruppi, sopportazione violenza in guerra e solitudine in caccia.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Strategie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a1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abbondanza partner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a2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fedeltà con investimento intensivo su prole </a:t>
              </a:r>
              <a:r>
                <a:rPr lang="it-IT" sz="1400" b="0" i="1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a1.bis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 [sleale] seduzione e abbandono. </a:t>
              </a:r>
              <a:r>
                <a:rPr lang="it-IT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Gelosia</a:t>
              </a: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 scongiurare inconsapevole allevamento figli altrui.</a:t>
              </a:r>
              <a:endParaRPr/>
            </a:p>
          </p:txBody>
        </p:sp>
        <p:sp>
          <p:nvSpPr>
            <p:cNvPr id="332" name="Google Shape;332;p34"/>
            <p:cNvSpPr/>
            <p:nvPr/>
          </p:nvSpPr>
          <p:spPr>
            <a:xfrm>
              <a:off x="0" y="5285945"/>
              <a:ext cx="6172199" cy="1207211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4"/>
            <p:cNvSpPr txBox="1"/>
            <p:nvPr/>
          </p:nvSpPr>
          <p:spPr>
            <a:xfrm>
              <a:off x="58931" y="5344876"/>
              <a:ext cx="6054337" cy="10893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lang="it-IT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Le differenze sono solo tendenziali: media diversa, ma sovrapposizione nelle due distribuzioni per via di un’ampia dispersione (esempio: altezza fisica).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Evoluzionismo → demografia</a:t>
            </a:r>
            <a:endParaRPr/>
          </a:p>
        </p:txBody>
      </p:sp>
      <p:grpSp>
        <p:nvGrpSpPr>
          <p:cNvPr id="340" name="Google Shape;340;p35"/>
          <p:cNvGrpSpPr/>
          <p:nvPr/>
        </p:nvGrpSpPr>
        <p:grpSpPr>
          <a:xfrm>
            <a:off x="342900" y="2314672"/>
            <a:ext cx="6172200" cy="6530958"/>
            <a:chOff x="0" y="3271"/>
            <a:chExt cx="6172200" cy="6530958"/>
          </a:xfrm>
        </p:grpSpPr>
        <p:sp>
          <p:nvSpPr>
            <p:cNvPr id="341" name="Google Shape;341;p35"/>
            <p:cNvSpPr/>
            <p:nvPr/>
          </p:nvSpPr>
          <p:spPr>
            <a:xfrm rot="5400000">
              <a:off x="3567606" y="-1184969"/>
              <a:ext cx="1258979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DE1E8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5"/>
            <p:cNvSpPr txBox="1"/>
            <p:nvPr/>
          </p:nvSpPr>
          <p:spPr>
            <a:xfrm>
              <a:off x="2221992" y="222103"/>
              <a:ext cx="3888750" cy="1136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47625" rIns="95250" bIns="476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più alta tra i ♂ (importante la paternità </a:t>
              </a:r>
              <a:r>
                <a:rPr lang="it-IT" sz="1200" b="0" i="0" u="sng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biologica</a:t>
              </a: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non legale) → se vero, discendiamo da pochi ♂ e molte ♀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 genetica interessa anche la varianza, non solo la media</a:t>
              </a:r>
              <a:endParaRPr/>
            </a:p>
          </p:txBody>
        </p:sp>
        <p:sp>
          <p:nvSpPr>
            <p:cNvPr id="343" name="Google Shape;343;p35"/>
            <p:cNvSpPr/>
            <p:nvPr/>
          </p:nvSpPr>
          <p:spPr>
            <a:xfrm>
              <a:off x="0" y="3271"/>
              <a:ext cx="2221992" cy="1573724"/>
            </a:xfrm>
            <a:prstGeom prst="roundRect">
              <a:avLst>
                <a:gd name="adj" fmla="val 16667"/>
              </a:avLst>
            </a:prstGeom>
            <a:solidFill>
              <a:srgbClr val="49ACC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5"/>
            <p:cNvSpPr txBox="1"/>
            <p:nvPr/>
          </p:nvSpPr>
          <p:spPr>
            <a:xfrm>
              <a:off x="76823" y="80094"/>
              <a:ext cx="2068346" cy="142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variabilità successo riproduttivo</a:t>
              </a:r>
              <a:endParaRPr/>
            </a:p>
          </p:txBody>
        </p:sp>
        <p:sp>
          <p:nvSpPr>
            <p:cNvPr id="345" name="Google Shape;345;p35"/>
            <p:cNvSpPr/>
            <p:nvPr/>
          </p:nvSpPr>
          <p:spPr>
            <a:xfrm rot="5400000">
              <a:off x="3567606" y="467441"/>
              <a:ext cx="1258979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CEFD6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5"/>
            <p:cNvSpPr txBox="1"/>
            <p:nvPr/>
          </p:nvSpPr>
          <p:spPr>
            <a:xfrm>
              <a:off x="2221992" y="1874513"/>
              <a:ext cx="3888750" cy="1136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47625" rIns="95250" bIns="476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sesso della prole influenzato da convenienza genetica dei genitori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coppie belle, comunicative ed empatiche: più ♀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coppie ricche, prestanti, violente e sistemiche: più ♂</a:t>
              </a:r>
              <a:endParaRPr/>
            </a:p>
          </p:txBody>
        </p:sp>
        <p:sp>
          <p:nvSpPr>
            <p:cNvPr id="347" name="Google Shape;347;p35"/>
            <p:cNvSpPr/>
            <p:nvPr/>
          </p:nvSpPr>
          <p:spPr>
            <a:xfrm>
              <a:off x="0" y="1655683"/>
              <a:ext cx="2221992" cy="1573724"/>
            </a:xfrm>
            <a:prstGeom prst="roundRect">
              <a:avLst>
                <a:gd name="adj" fmla="val 16667"/>
              </a:avLst>
            </a:prstGeom>
            <a:solidFill>
              <a:srgbClr val="47D67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5"/>
            <p:cNvSpPr txBox="1"/>
            <p:nvPr/>
          </p:nvSpPr>
          <p:spPr>
            <a:xfrm>
              <a:off x="76823" y="1732506"/>
              <a:ext cx="2068346" cy="142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it-IT" sz="2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ipotesi di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lang="it-IT" sz="2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Trivers-Willard generalizzata</a:t>
              </a:r>
              <a:endParaRPr/>
            </a:p>
          </p:txBody>
        </p:sp>
        <p:sp>
          <p:nvSpPr>
            <p:cNvPr id="349" name="Google Shape;349;p35"/>
            <p:cNvSpPr/>
            <p:nvPr/>
          </p:nvSpPr>
          <p:spPr>
            <a:xfrm rot="5400000">
              <a:off x="3567606" y="2119852"/>
              <a:ext cx="1258979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E9F5CB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5"/>
            <p:cNvSpPr txBox="1"/>
            <p:nvPr/>
          </p:nvSpPr>
          <p:spPr>
            <a:xfrm>
              <a:off x="2221992" y="3526924"/>
              <a:ext cx="3888750" cy="1136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47625" rIns="95250" bIns="476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minor abbandono prole se ♂ (necessitano risorse per riprodursi)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menarca anticipato in società con divorzi frequenti (poliginia seriale)</a:t>
              </a:r>
              <a:endParaRPr/>
            </a:p>
          </p:txBody>
        </p:sp>
        <p:sp>
          <p:nvSpPr>
            <p:cNvPr id="351" name="Google Shape;351;p35"/>
            <p:cNvSpPr/>
            <p:nvPr/>
          </p:nvSpPr>
          <p:spPr>
            <a:xfrm>
              <a:off x="0" y="3308094"/>
              <a:ext cx="2221992" cy="1573724"/>
            </a:xfrm>
            <a:prstGeom prst="roundRect">
              <a:avLst>
                <a:gd name="adj" fmla="val 16667"/>
              </a:avLst>
            </a:prstGeom>
            <a:solidFill>
              <a:srgbClr val="ABE74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5"/>
            <p:cNvSpPr txBox="1"/>
            <p:nvPr/>
          </p:nvSpPr>
          <p:spPr>
            <a:xfrm>
              <a:off x="76823" y="3384917"/>
              <a:ext cx="2068346" cy="142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41900" rIns="838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it-IT" sz="2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ipotesi sul dissolvimento familiare</a:t>
              </a:r>
              <a:endParaRPr/>
            </a:p>
          </p:txBody>
        </p:sp>
        <p:sp>
          <p:nvSpPr>
            <p:cNvPr id="353" name="Google Shape;353;p35"/>
            <p:cNvSpPr/>
            <p:nvPr/>
          </p:nvSpPr>
          <p:spPr>
            <a:xfrm rot="5400000">
              <a:off x="3567606" y="3772263"/>
              <a:ext cx="1258979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BDACB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5"/>
            <p:cNvSpPr txBox="1"/>
            <p:nvPr/>
          </p:nvSpPr>
          <p:spPr>
            <a:xfrm>
              <a:off x="2221992" y="5179335"/>
              <a:ext cx="3888750" cy="11360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22850" rIns="45700" bIns="228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più infanticidi materni in età estreme: figli precoci compromettono discendenza successiva, quelli tardivi la discendenza pregressa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ipotesi su omosessualità: manipolazione parentale, gene su cromosoma X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it-IT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coevoluzione agenti patogeni ed ospiti</a:t>
              </a:r>
              <a:endParaRPr/>
            </a:p>
          </p:txBody>
        </p:sp>
        <p:sp>
          <p:nvSpPr>
            <p:cNvPr id="355" name="Google Shape;355;p35"/>
            <p:cNvSpPr/>
            <p:nvPr/>
          </p:nvSpPr>
          <p:spPr>
            <a:xfrm>
              <a:off x="0" y="4960505"/>
              <a:ext cx="2221992" cy="1573724"/>
            </a:xfrm>
            <a:prstGeom prst="roundRect">
              <a:avLst>
                <a:gd name="adj" fmla="val 16667"/>
              </a:avLst>
            </a:prstGeom>
            <a:solidFill>
              <a:srgbClr val="F6944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5"/>
            <p:cNvSpPr txBox="1"/>
            <p:nvPr/>
          </p:nvSpPr>
          <p:spPr>
            <a:xfrm>
              <a:off x="76823" y="5037328"/>
              <a:ext cx="2068346" cy="1420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3800" tIns="41900" rIns="838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r>
                <a:rPr lang="it-IT" sz="2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altre ipotesi evoluzionistiche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6"/>
          <p:cNvSpPr txBox="1">
            <a:spLocks noGrp="1"/>
          </p:cNvSpPr>
          <p:nvPr>
            <p:ph type="title"/>
          </p:nvPr>
        </p:nvSpPr>
        <p:spPr>
          <a:xfrm>
            <a:off x="342900" y="421680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025" tIns="33500" rIns="67025" bIns="335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Demografia → genetica</a:t>
            </a:r>
            <a:endParaRPr/>
          </a:p>
        </p:txBody>
      </p:sp>
      <p:grpSp>
        <p:nvGrpSpPr>
          <p:cNvPr id="363" name="Google Shape;363;p36"/>
          <p:cNvGrpSpPr/>
          <p:nvPr/>
        </p:nvGrpSpPr>
        <p:grpSpPr>
          <a:xfrm>
            <a:off x="342900" y="2314273"/>
            <a:ext cx="6172200" cy="6531756"/>
            <a:chOff x="0" y="2872"/>
            <a:chExt cx="6172200" cy="6531756"/>
          </a:xfrm>
        </p:grpSpPr>
        <p:sp>
          <p:nvSpPr>
            <p:cNvPr id="364" name="Google Shape;364;p36"/>
            <p:cNvSpPr/>
            <p:nvPr/>
          </p:nvSpPr>
          <p:spPr>
            <a:xfrm rot="5400000">
              <a:off x="3694653" y="-1344177"/>
              <a:ext cx="1004885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DE5D0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6"/>
            <p:cNvSpPr txBox="1"/>
            <p:nvPr/>
          </p:nvSpPr>
          <p:spPr>
            <a:xfrm>
              <a:off x="2221992" y="177538"/>
              <a:ext cx="3901154" cy="906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57150" rIns="114300" bIns="571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it-IT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successo riproduttivo: basato su fecondità netta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it-IT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formulazione demografica regola di Hamilton (rB&gt;C) per l’altruismo familiare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Char char="•"/>
              </a:pPr>
              <a:r>
                <a:rPr lang="it-IT" sz="1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tavola di mortalità ed altri strumenti di analisi applicati a varie specie animali</a:t>
              </a:r>
              <a:endParaRPr/>
            </a:p>
          </p:txBody>
        </p:sp>
        <p:sp>
          <p:nvSpPr>
            <p:cNvPr id="366" name="Google Shape;366;p36"/>
            <p:cNvSpPr/>
            <p:nvPr/>
          </p:nvSpPr>
          <p:spPr>
            <a:xfrm>
              <a:off x="0" y="2872"/>
              <a:ext cx="2221992" cy="1256106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6"/>
            <p:cNvSpPr txBox="1"/>
            <p:nvPr/>
          </p:nvSpPr>
          <p:spPr>
            <a:xfrm>
              <a:off x="61318" y="64190"/>
              <a:ext cx="2099356" cy="1133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simboli e concetti demografici</a:t>
              </a:r>
              <a:endPara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6"/>
            <p:cNvSpPr/>
            <p:nvPr/>
          </p:nvSpPr>
          <p:spPr>
            <a:xfrm rot="5400000">
              <a:off x="3694653" y="-25265"/>
              <a:ext cx="1004885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0E3D2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6"/>
            <p:cNvSpPr txBox="1"/>
            <p:nvPr/>
          </p:nvSpPr>
          <p:spPr>
            <a:xfrm>
              <a:off x="2221992" y="1496450"/>
              <a:ext cx="3901154" cy="906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antico regime demografico, catastrofi del passato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cambiamento forme familiari e abitudini riproduttive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6"/>
            <p:cNvSpPr/>
            <p:nvPr/>
          </p:nvSpPr>
          <p:spPr>
            <a:xfrm>
              <a:off x="0" y="1321785"/>
              <a:ext cx="2221992" cy="1256106"/>
            </a:xfrm>
            <a:prstGeom prst="roundRect">
              <a:avLst>
                <a:gd name="adj" fmla="val 16667"/>
              </a:avLst>
            </a:prstGeom>
            <a:solidFill>
              <a:srgbClr val="5AB46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6"/>
            <p:cNvSpPr txBox="1"/>
            <p:nvPr/>
          </p:nvSpPr>
          <p:spPr>
            <a:xfrm>
              <a:off x="61318" y="1383103"/>
              <a:ext cx="2099356" cy="1133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demografia storica ed epidemiologia</a:t>
              </a:r>
              <a:endParaRPr/>
            </a:p>
          </p:txBody>
        </p:sp>
        <p:sp>
          <p:nvSpPr>
            <p:cNvPr id="372" name="Google Shape;372;p36"/>
            <p:cNvSpPr/>
            <p:nvPr/>
          </p:nvSpPr>
          <p:spPr>
            <a:xfrm rot="5400000">
              <a:off x="3694653" y="1293646"/>
              <a:ext cx="1004885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0E1DF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6"/>
            <p:cNvSpPr txBox="1"/>
            <p:nvPr/>
          </p:nvSpPr>
          <p:spPr>
            <a:xfrm>
              <a:off x="2221992" y="2815361"/>
              <a:ext cx="3901154" cy="906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differenziali per sesso,  età, caratteri genetici, e per specie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studio longevità</a:t>
              </a:r>
              <a:endParaRPr/>
            </a:p>
          </p:txBody>
        </p:sp>
        <p:sp>
          <p:nvSpPr>
            <p:cNvPr id="374" name="Google Shape;374;p36"/>
            <p:cNvSpPr/>
            <p:nvPr/>
          </p:nvSpPr>
          <p:spPr>
            <a:xfrm>
              <a:off x="0" y="2640697"/>
              <a:ext cx="2221992" cy="1256106"/>
            </a:xfrm>
            <a:prstGeom prst="roundRect">
              <a:avLst>
                <a:gd name="adj" fmla="val 16667"/>
              </a:avLst>
            </a:prstGeom>
            <a:solidFill>
              <a:srgbClr val="5DAEA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6"/>
            <p:cNvSpPr txBox="1"/>
            <p:nvPr/>
          </p:nvSpPr>
          <p:spPr>
            <a:xfrm>
              <a:off x="61318" y="2702015"/>
              <a:ext cx="2099356" cy="1133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mortalità e morbilità</a:t>
              </a:r>
              <a:endParaRPr/>
            </a:p>
          </p:txBody>
        </p:sp>
        <p:sp>
          <p:nvSpPr>
            <p:cNvPr id="376" name="Google Shape;376;p36"/>
            <p:cNvSpPr/>
            <p:nvPr/>
          </p:nvSpPr>
          <p:spPr>
            <a:xfrm rot="5400000">
              <a:off x="3694653" y="2612559"/>
              <a:ext cx="1004885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0D6E0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6"/>
            <p:cNvSpPr txBox="1"/>
            <p:nvPr/>
          </p:nvSpPr>
          <p:spPr>
            <a:xfrm>
              <a:off x="2221992" y="4134274"/>
              <a:ext cx="3901154" cy="906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 sesso (specie varianza) e caratteri genetici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 età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 specie</a:t>
              </a:r>
              <a:endParaRPr/>
            </a:p>
          </p:txBody>
        </p:sp>
        <p:sp>
          <p:nvSpPr>
            <p:cNvPr id="378" name="Google Shape;378;p36"/>
            <p:cNvSpPr/>
            <p:nvPr/>
          </p:nvSpPr>
          <p:spPr>
            <a:xfrm>
              <a:off x="0" y="3959609"/>
              <a:ext cx="2221992" cy="1256106"/>
            </a:xfrm>
            <a:prstGeom prst="roundRect">
              <a:avLst>
                <a:gd name="adj" fmla="val 16667"/>
              </a:avLst>
            </a:prstGeom>
            <a:solidFill>
              <a:srgbClr val="6078A8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6"/>
            <p:cNvSpPr txBox="1"/>
            <p:nvPr/>
          </p:nvSpPr>
          <p:spPr>
            <a:xfrm>
              <a:off x="61318" y="4020927"/>
              <a:ext cx="2099356" cy="1133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fecondità differenziale</a:t>
              </a:r>
              <a:endParaRPr/>
            </a:p>
          </p:txBody>
        </p:sp>
        <p:sp>
          <p:nvSpPr>
            <p:cNvPr id="380" name="Google Shape;380;p36"/>
            <p:cNvSpPr/>
            <p:nvPr/>
          </p:nvSpPr>
          <p:spPr>
            <a:xfrm rot="5400000">
              <a:off x="3694653" y="3931471"/>
              <a:ext cx="1004885" cy="3950208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6D0DE">
                <a:alpha val="8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6"/>
            <p:cNvSpPr txBox="1"/>
            <p:nvPr/>
          </p:nvSpPr>
          <p:spPr>
            <a:xfrm>
              <a:off x="2221992" y="5453186"/>
              <a:ext cx="3901154" cy="906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26650" rIns="53325" bIns="26650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migrazioni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effetti di selezione demica (propagazione geni per effetto di gruppo e non di idoneità individuale)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it-IT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adattamento a condizioni di sovrappopolazione</a:t>
              </a:r>
              <a:endParaRPr/>
            </a:p>
          </p:txBody>
        </p:sp>
        <p:sp>
          <p:nvSpPr>
            <p:cNvPr id="382" name="Google Shape;382;p36"/>
            <p:cNvSpPr/>
            <p:nvPr/>
          </p:nvSpPr>
          <p:spPr>
            <a:xfrm>
              <a:off x="0" y="5278522"/>
              <a:ext cx="2221992" cy="1256106"/>
            </a:xfrm>
            <a:prstGeom prst="roundRect">
              <a:avLst>
                <a:gd name="adj" fmla="val 16667"/>
              </a:avLst>
            </a:prstGeom>
            <a:solidFill>
              <a:srgbClr val="7F63A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6"/>
            <p:cNvSpPr txBox="1"/>
            <p:nvPr/>
          </p:nvSpPr>
          <p:spPr>
            <a:xfrm>
              <a:off x="61318" y="5339840"/>
              <a:ext cx="2099356" cy="1133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dinamica popolazione mondiale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ersonalizza struttur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2298</Words>
  <Application>Microsoft Office PowerPoint</Application>
  <PresentationFormat>A4 (21x29,7 cm)</PresentationFormat>
  <Paragraphs>189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Personalizza struttura</vt:lpstr>
      <vt:lpstr>1_Personalizza struttura</vt:lpstr>
      <vt:lpstr>L’evoluzionismo: Cenerentola della demografia (e delle scienze sociali)?    Giornate di studio sulla popolazione, VIII edizione Milano, 2-4 febbraio 2009 </vt:lpstr>
      <vt:lpstr>L’approccio biologico</vt:lpstr>
      <vt:lpstr>Evoluzionismo e scienze sociali</vt:lpstr>
      <vt:lpstr>Ipotesi e concetti di base</vt:lpstr>
      <vt:lpstr>L'evoluzionismo comportamentale spiega perché </vt:lpstr>
      <vt:lpstr>Differenze tra i sessi</vt:lpstr>
      <vt:lpstr>Strategie ottimizzanti per riproduzione</vt:lpstr>
      <vt:lpstr>Evoluzionismo → demografia</vt:lpstr>
      <vt:lpstr>Demografia → genetica</vt:lpstr>
      <vt:lpstr>Perché la sociobiologia è avversata</vt:lpstr>
      <vt:lpstr>Un po’ di fantascienza</vt:lpstr>
      <vt:lpstr>Bibliografia</vt:lpstr>
      <vt:lpstr>Glossario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L’evoluzionismo: Cenerentola della demografia (e delle scienze sociali)?    Giornate di studio sulla popolazione, VIII edizione Milano, 2-4 febbraio 2009</dc:title>
  <dc:creator>Andrea Furcht</dc:creator>
  <cp:lastModifiedBy>Andrea Furcht</cp:lastModifiedBy>
  <cp:revision>2</cp:revision>
  <dcterms:modified xsi:type="dcterms:W3CDTF">2020-05-15T23:01:34Z</dcterms:modified>
</cp:coreProperties>
</file>